
<file path=[Content_Types].xml><?xml version="1.0" encoding="utf-8"?>
<Types xmlns="http://schemas.openxmlformats.org/package/2006/content-types">
  <Default Extension="mp3" ContentType="audio/mpeg"/>
  <Default Extension="bin"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62" r:id="rId3"/>
    <p:sldId id="586" r:id="rId4"/>
    <p:sldId id="595" r:id="rId5"/>
    <p:sldId id="641" r:id="rId6"/>
    <p:sldId id="596" r:id="rId7"/>
    <p:sldId id="649" r:id="rId8"/>
    <p:sldId id="597" r:id="rId9"/>
    <p:sldId id="598" r:id="rId10"/>
    <p:sldId id="599" r:id="rId11"/>
    <p:sldId id="626" r:id="rId12"/>
    <p:sldId id="625" r:id="rId13"/>
    <p:sldId id="627" r:id="rId14"/>
    <p:sldId id="628" r:id="rId15"/>
    <p:sldId id="629" r:id="rId16"/>
    <p:sldId id="600" r:id="rId17"/>
    <p:sldId id="601" r:id="rId18"/>
    <p:sldId id="602" r:id="rId19"/>
    <p:sldId id="607" r:id="rId20"/>
    <p:sldId id="604" r:id="rId21"/>
    <p:sldId id="606" r:id="rId22"/>
    <p:sldId id="605" r:id="rId23"/>
    <p:sldId id="642" r:id="rId24"/>
    <p:sldId id="643" r:id="rId25"/>
    <p:sldId id="608" r:id="rId26"/>
    <p:sldId id="650" r:id="rId27"/>
    <p:sldId id="609" r:id="rId28"/>
    <p:sldId id="647" r:id="rId29"/>
    <p:sldId id="648" r:id="rId30"/>
    <p:sldId id="611" r:id="rId31"/>
    <p:sldId id="610" r:id="rId32"/>
    <p:sldId id="612" r:id="rId33"/>
    <p:sldId id="613" r:id="rId34"/>
    <p:sldId id="636" r:id="rId35"/>
    <p:sldId id="615" r:id="rId36"/>
    <p:sldId id="616" r:id="rId37"/>
    <p:sldId id="635" r:id="rId38"/>
    <p:sldId id="614" r:id="rId39"/>
    <p:sldId id="646" r:id="rId40"/>
    <p:sldId id="619" r:id="rId41"/>
    <p:sldId id="618" r:id="rId42"/>
    <p:sldId id="620" r:id="rId43"/>
    <p:sldId id="644" r:id="rId44"/>
    <p:sldId id="621" r:id="rId45"/>
    <p:sldId id="645" r:id="rId46"/>
    <p:sldId id="519" r:id="rId47"/>
    <p:sldId id="622" r:id="rId48"/>
    <p:sldId id="623" r:id="rId49"/>
    <p:sldId id="624" r:id="rId50"/>
    <p:sldId id="634" r:id="rId51"/>
    <p:sldId id="637" r:id="rId52"/>
    <p:sldId id="638" r:id="rId53"/>
    <p:sldId id="639"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0">
          <p15:clr>
            <a:srgbClr val="A4A3A4"/>
          </p15:clr>
        </p15:guide>
        <p15:guide id="2" pos="288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1" autoAdjust="0"/>
    <p:restoredTop sz="94617" autoAdjust="0"/>
  </p:normalViewPr>
  <p:slideViewPr>
    <p:cSldViewPr snapToGrid="0" snapToObjects="1">
      <p:cViewPr varScale="1">
        <p:scale>
          <a:sx n="102" d="100"/>
          <a:sy n="102" d="100"/>
        </p:scale>
        <p:origin x="1332" y="102"/>
      </p:cViewPr>
      <p:guideLst>
        <p:guide orient="horz" pos="2300"/>
        <p:guide pos="28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2232"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279744-8CAE-AE4F-8B8E-C0C70BD269B5}" type="datetimeFigureOut">
              <a:rPr lang="en-US" smtClean="0"/>
              <a:pPr/>
              <a:t>6/23/2015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204024-E469-CF46-9035-0E9D8AC87999}" type="slidenum">
              <a:rPr lang="en-US" smtClean="0"/>
              <a:pPr/>
              <a:t>‹N°›</a:t>
            </a:fld>
            <a:endParaRPr lang="en-US"/>
          </a:p>
        </p:txBody>
      </p:sp>
    </p:spTree>
    <p:extLst>
      <p:ext uri="{BB962C8B-B14F-4D97-AF65-F5344CB8AC3E}">
        <p14:creationId xmlns:p14="http://schemas.microsoft.com/office/powerpoint/2010/main" val="34444113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204024-E469-CF46-9035-0E9D8AC87999}" type="slidenum">
              <a:rPr lang="en-US" smtClean="0"/>
              <a:pPr/>
              <a:t>1</a:t>
            </a:fld>
            <a:endParaRPr lang="en-US"/>
          </a:p>
        </p:txBody>
      </p:sp>
    </p:spTree>
    <p:extLst>
      <p:ext uri="{BB962C8B-B14F-4D97-AF65-F5344CB8AC3E}">
        <p14:creationId xmlns:p14="http://schemas.microsoft.com/office/powerpoint/2010/main" val="724890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31</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A" dirty="0" smtClean="0"/>
              <a:t>Un jeu d’horreur au Moyen-Âge est dur à réaliser, il faut que chaque élément soit à sa place, pas d’anachronisme ou alors le joueur le verra et le cadre temporel n’aura plus aucun intérêt et perdra toute sa crédibilité.</a:t>
            </a:r>
          </a:p>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32</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33</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35</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36</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38</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41</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42</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44</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a:t>
            </a:r>
            <a:r>
              <a:rPr lang="de-DE" dirty="0" err="1" smtClean="0"/>
              <a:t>www.scpcbgame.com</a:t>
            </a:r>
            <a:r>
              <a:rPr lang="de-DE" dirty="0" smtClean="0"/>
              <a:t>/scp-087-b.html</a:t>
            </a:r>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6</a:t>
            </a:fld>
            <a:endParaRPr lang="en-US"/>
          </a:p>
        </p:txBody>
      </p:sp>
    </p:spTree>
    <p:extLst>
      <p:ext uri="{BB962C8B-B14F-4D97-AF65-F5344CB8AC3E}">
        <p14:creationId xmlns:p14="http://schemas.microsoft.com/office/powerpoint/2010/main" val="4210333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19</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A" dirty="0" smtClean="0"/>
              <a:t>Pour faire peur, Il faut d’abord savoir que ce sont les éléments que l’on ne peut expliquer, les éléments que l’on ne connais pas, ou encore les éléments inoffensifs qui nous font peur.</a:t>
            </a:r>
          </a:p>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22</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A" smtClean="0"/>
              <a:t>Pour faire peur, Il faut d’abord savoir que ce sont les éléments que l’on ne peut expliquer, les éléments que l’on ne connais pas, ou encore les éléments inoffensifs qui nous font peur.</a:t>
            </a:r>
          </a:p>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23</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A" smtClean="0"/>
              <a:t>Pour faire peur, Il faut d’abord savoir que ce sont les éléments que l’on ne peut expliquer, les éléments que l’on ne connais pas, ou encore les éléments inoffensifs qui nous font peur.</a:t>
            </a:r>
          </a:p>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24</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A" dirty="0" smtClean="0"/>
              <a:t>Les esprits, les fantômes, tout ce qui spirituel et autres, ça aussi ça nous fait peur, parce qu’on ne peut pas l’expliquer, c’est irrationnel. De ce fait, on en déduit que ce phénomène est plausible, et qu’il peut arriver n’importe quand!</a:t>
            </a:r>
          </a:p>
        </p:txBody>
      </p:sp>
      <p:sp>
        <p:nvSpPr>
          <p:cNvPr id="4" name="Slide Number Placeholder 3"/>
          <p:cNvSpPr>
            <a:spLocks noGrp="1"/>
          </p:cNvSpPr>
          <p:nvPr>
            <p:ph type="sldNum" sz="quarter" idx="10"/>
          </p:nvPr>
        </p:nvSpPr>
        <p:spPr/>
        <p:txBody>
          <a:bodyPr/>
          <a:lstStyle/>
          <a:p>
            <a:fld id="{6D204024-E469-CF46-9035-0E9D8AC87999}" type="slidenum">
              <a:rPr lang="en-US" smtClean="0"/>
              <a:pPr/>
              <a:t>25</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CA" smtClean="0"/>
              <a:t>Pour faire peur, Il faut d’abord savoir que ce sont les éléments que l’on ne peut expliquer, les éléments que l’on ne connais pas, ou encore les éléments inoffensifs qui nous font peur.</a:t>
            </a:r>
          </a:p>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26</a:t>
            </a:fld>
            <a:endParaRPr lang="en-US"/>
          </a:p>
        </p:txBody>
      </p:sp>
    </p:spTree>
    <p:extLst>
      <p:ext uri="{BB962C8B-B14F-4D97-AF65-F5344CB8AC3E}">
        <p14:creationId xmlns:p14="http://schemas.microsoft.com/office/powerpoint/2010/main" val="4028207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fr-CA" dirty="0" smtClean="0"/>
              <a:t>*On connait tous le bon vieux cliché du « on est dans un vaisseau spatial infesté de zombies carnivores? Séparons nous! » et c’est vrai que c’est pas du tout réaliste…Mais réfléchissez deux secondes : on a beaucoup plus peur quand on est tout seul, non? Alors pour que ça passe, il suffit « camoufler » cette séparation (une porte qui se ferme entre vous et votre pote, par exemple). Après, si vous êtes friands de récompenses, libres à vous de mettre une phase </a:t>
            </a:r>
            <a:r>
              <a:rPr lang="fr-CA" dirty="0" err="1" smtClean="0"/>
              <a:t>co-op</a:t>
            </a:r>
            <a:r>
              <a:rPr lang="fr-CA" dirty="0" smtClean="0"/>
              <a:t>, afin de se sentir moins seul en pleine session d’éventrations !</a:t>
            </a:r>
          </a:p>
          <a:p>
            <a:pPr fontAlgn="base"/>
            <a:endParaRPr lang="fr-CA" dirty="0" smtClean="0"/>
          </a:p>
          <a:p>
            <a:endParaRPr lang="fr-CA" dirty="0"/>
          </a:p>
        </p:txBody>
      </p:sp>
      <p:sp>
        <p:nvSpPr>
          <p:cNvPr id="4" name="Slide Number Placeholder 3"/>
          <p:cNvSpPr>
            <a:spLocks noGrp="1"/>
          </p:cNvSpPr>
          <p:nvPr>
            <p:ph type="sldNum" sz="quarter" idx="10"/>
          </p:nvPr>
        </p:nvSpPr>
        <p:spPr/>
        <p:txBody>
          <a:bodyPr/>
          <a:lstStyle/>
          <a:p>
            <a:fld id="{6D204024-E469-CF46-9035-0E9D8AC87999}" type="slidenum">
              <a:rPr lang="en-US" smtClean="0"/>
              <a:pPr/>
              <a:t>27</a:t>
            </a:fld>
            <a:endParaRPr lang="en-US"/>
          </a:p>
        </p:txBody>
      </p:sp>
    </p:spTree>
    <p:extLst>
      <p:ext uri="{BB962C8B-B14F-4D97-AF65-F5344CB8AC3E}">
        <p14:creationId xmlns:p14="http://schemas.microsoft.com/office/powerpoint/2010/main" val="4028207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fr-CA" smtClean="0"/>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mtClean="0"/>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CA" smtClean="0"/>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fr-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pPr/>
              <a:t>6/23/2015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fr-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fr-CA" smtClean="0"/>
              <a:t>Drag picture to placeholder or click icon to add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fr-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fr-CA" smtClean="0"/>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fr-CA"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fr-CA" smtClean="0"/>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fr-CA" smtClean="0"/>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fr-CA" smtClean="0"/>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fr-CA" smtClean="0"/>
              <a:t>Drag picture to placeholder or click icon to add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fr-CA" smtClean="0"/>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fr-CA" smtClean="0"/>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smtClean="0"/>
              <a:t>Click to edit Master subtitle style</a:t>
            </a:r>
            <a:endParaRPr dirty="0"/>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fr-CA" smtClean="0"/>
              <a:t>Drag picture to placeholder or click icon to add</a:t>
            </a:r>
            <a:endParaRPr/>
          </a:p>
        </p:txBody>
      </p:sp>
      <p:sp>
        <p:nvSpPr>
          <p:cNvPr id="6" name="TextBox 5"/>
          <p:cNvSpPr txBox="1"/>
          <p:nvPr userDrawn="1"/>
        </p:nvSpPr>
        <p:spPr>
          <a:xfrm>
            <a:off x="8692431" y="60064"/>
            <a:ext cx="184666" cy="369332"/>
          </a:xfrm>
          <a:prstGeom prst="rect">
            <a:avLst/>
          </a:prstGeom>
          <a:noFill/>
        </p:spPr>
        <p:txBody>
          <a:bodyPr wrap="none" rtlCol="0">
            <a:spAutoFit/>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mtClean="0"/>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p>
            <a:fld id="{70FAA508-F0CD-46EA-95FB-26B559A0B5D9}" type="datetimeFigureOut">
              <a:rPr lang="en-US" smtClean="0"/>
              <a:pPr/>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pPr/>
              <a:t>6/23/2015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smtClean="0"/>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smtClean="0"/>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70FAA508-F0CD-46EA-95FB-26B559A0B5D9}" type="datetimeFigureOut">
              <a:rPr lang="en-US" smtClean="0"/>
              <a:pPr/>
              <a:t>6/23/2015</a:t>
            </a:fld>
            <a:endParaRPr lang="en-US"/>
          </a:p>
        </p:txBody>
      </p:sp>
      <p:sp>
        <p:nvSpPr>
          <p:cNvPr id="8" name="Footer Placeholder 7"/>
          <p:cNvSpPr>
            <a:spLocks noGrp="1"/>
          </p:cNvSpPr>
          <p:nvPr>
            <p:ph type="ftr" sz="quarter" idx="11"/>
          </p:nvPr>
        </p:nvSpPr>
        <p:spPr>
          <a:xfrm>
            <a:off x="1120588" y="188259"/>
            <a:ext cx="2895600" cy="365125"/>
          </a:xfrm>
        </p:spPr>
        <p:txBody>
          <a:bodyPr/>
          <a:lstStyle/>
          <a:p>
            <a:endParaRPr lang="en-US"/>
          </a:p>
        </p:txBody>
      </p:sp>
      <p:sp>
        <p:nvSpPr>
          <p:cNvPr id="9" name="Slide Number Placeholder 8"/>
          <p:cNvSpPr>
            <a:spLocks noGrp="1"/>
          </p:cNvSpPr>
          <p:nvPr>
            <p:ph type="sldNum" sz="quarter" idx="12"/>
          </p:nvPr>
        </p:nvSpPr>
        <p:spPr/>
        <p:txBody>
          <a:bodyPr/>
          <a:lstStyle/>
          <a:p>
            <a:fld id="{4A822907-8A9D-4F6B-98F6-913902AD56B5}" type="slidenum">
              <a:rPr lang="en-US" smtClean="0"/>
              <a:pPr/>
              <a:t>‹N°›</a:t>
            </a:fld>
            <a:endParaRPr lang="en-US"/>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a:p>
        </p:txBody>
      </p:sp>
      <p:sp>
        <p:nvSpPr>
          <p:cNvPr id="3" name="Date Placeholder 2"/>
          <p:cNvSpPr>
            <a:spLocks noGrp="1"/>
          </p:cNvSpPr>
          <p:nvPr>
            <p:ph type="dt" sz="half" idx="10"/>
          </p:nvPr>
        </p:nvSpPr>
        <p:spPr/>
        <p:txBody>
          <a:bodyPr/>
          <a:lstStyle/>
          <a:p>
            <a:fld id="{70FAA508-F0CD-46EA-95FB-26B559A0B5D9}" type="datetimeFigureOut">
              <a:rPr lang="en-US" smtClean="0"/>
              <a:pPr/>
              <a:t>6/23/2015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AA508-F0CD-46EA-95FB-26B559A0B5D9}" type="datetimeFigureOut">
              <a:rPr lang="en-US" smtClean="0"/>
              <a:pPr/>
              <a:t>6/23/2015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fr-CA" smtClean="0"/>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smtClean="0"/>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70FAA508-F0CD-46EA-95FB-26B559A0B5D9}" type="datetimeFigureOut">
              <a:rPr lang="en-US" smtClean="0"/>
              <a:pPr/>
              <a:t>6/23/2015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22907-8A9D-4F6B-98F6-913902AD56B5}"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fr-CA" smtClean="0"/>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70FAA508-F0CD-46EA-95FB-26B559A0B5D9}" type="datetimeFigureOut">
              <a:rPr lang="en-US" smtClean="0"/>
              <a:pPr/>
              <a:t>6/23/2015</a:t>
            </a:fld>
            <a:endParaRPr lang="en-US"/>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fld id="{4A822907-8A9D-4F6B-98F6-913902AD56B5}" type="slidenum">
              <a:rPr lang="en-US" smtClean="0"/>
              <a:pPr/>
              <a:t>‹N°›</a:t>
            </a:fld>
            <a:endParaRPr lang="en-US"/>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audio" Target="../media/audio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37615" y="3144630"/>
            <a:ext cx="3567462" cy="3406431"/>
          </a:xfrm>
          <a:prstGeom prst="rect">
            <a:avLst/>
          </a:prstGeom>
        </p:spPr>
      </p:pic>
      <p:sp>
        <p:nvSpPr>
          <p:cNvPr id="2" name="Title 1"/>
          <p:cNvSpPr>
            <a:spLocks noGrp="1"/>
          </p:cNvSpPr>
          <p:nvPr>
            <p:ph type="ctrTitle"/>
          </p:nvPr>
        </p:nvSpPr>
        <p:spPr>
          <a:solidFill>
            <a:schemeClr val="tx2"/>
          </a:solidFill>
        </p:spPr>
        <p:txBody>
          <a:bodyPr>
            <a:normAutofit/>
          </a:bodyPr>
          <a:lstStyle/>
          <a:p>
            <a:r>
              <a:rPr lang="en-US" sz="3000" dirty="0" smtClean="0"/>
              <a:t>LEVEL DESIGN</a:t>
            </a:r>
            <a:endParaRPr lang="en-US" sz="3000" dirty="0"/>
          </a:p>
        </p:txBody>
      </p:sp>
      <p:sp>
        <p:nvSpPr>
          <p:cNvPr id="3" name="Subtitle 2"/>
          <p:cNvSpPr>
            <a:spLocks noGrp="1"/>
          </p:cNvSpPr>
          <p:nvPr>
            <p:ph type="subTitle" idx="1"/>
          </p:nvPr>
        </p:nvSpPr>
        <p:spPr>
          <a:xfrm>
            <a:off x="914399" y="3034553"/>
            <a:ext cx="7290678" cy="436189"/>
          </a:xfrm>
          <a:noFill/>
        </p:spPr>
        <p:txBody>
          <a:bodyPr>
            <a:normAutofit lnSpcReduction="10000"/>
          </a:bodyPr>
          <a:lstStyle/>
          <a:p>
            <a:r>
              <a:rPr lang="en-US" dirty="0" err="1" smtClean="0"/>
              <a:t>Jeu</a:t>
            </a:r>
            <a:r>
              <a:rPr lang="en-US" dirty="0" smtClean="0"/>
              <a:t> </a:t>
            </a:r>
            <a:r>
              <a:rPr lang="en-US" dirty="0" err="1" smtClean="0"/>
              <a:t>d’action</a:t>
            </a:r>
            <a:r>
              <a:rPr lang="en-US" dirty="0" smtClean="0"/>
              <a:t>: </a:t>
            </a:r>
            <a:r>
              <a:rPr lang="en-US" dirty="0" err="1" smtClean="0"/>
              <a:t>Horreur</a:t>
            </a:r>
            <a:endParaRPr lang="en-US" dirty="0"/>
          </a:p>
        </p:txBody>
      </p:sp>
      <p:sp>
        <p:nvSpPr>
          <p:cNvPr id="6" name="Subtitle 2"/>
          <p:cNvSpPr txBox="1">
            <a:spLocks/>
          </p:cNvSpPr>
          <p:nvPr/>
        </p:nvSpPr>
        <p:spPr>
          <a:xfrm>
            <a:off x="199362" y="6393827"/>
            <a:ext cx="3741953" cy="314468"/>
          </a:xfrm>
          <a:prstGeom prst="rect">
            <a:avLst/>
          </a:prstGeom>
          <a:solidFill>
            <a:schemeClr val="bg2">
              <a:lumMod val="40000"/>
              <a:lumOff val="60000"/>
            </a:schemeClr>
          </a:solidFill>
          <a:ln w="25400" cap="flat" cmpd="sng" algn="ctr">
            <a:noFill/>
            <a:prstDash val="solid"/>
          </a:ln>
          <a:effectLst/>
        </p:spPr>
        <p:txBody>
          <a:bodyPr vert="horz" lIns="292608" tIns="91440" rIns="274320" bIns="91440" rtlCol="0" anchor="t" anchorCtr="0">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err="1" smtClean="0">
                <a:solidFill>
                  <a:schemeClr val="bg1">
                    <a:lumMod val="50000"/>
                  </a:schemeClr>
                </a:solidFill>
              </a:rPr>
              <a:t>Présenté</a:t>
            </a:r>
            <a:r>
              <a:rPr lang="en-US" sz="1200" dirty="0" smtClean="0">
                <a:solidFill>
                  <a:schemeClr val="bg1">
                    <a:lumMod val="50000"/>
                  </a:schemeClr>
                </a:solidFill>
              </a:rPr>
              <a:t> par : Frédéric Émel Carpentier</a:t>
            </a:r>
            <a:endParaRPr lang="en-US" sz="1200" dirty="0">
              <a:solidFill>
                <a:schemeClr val="bg1">
                  <a:lumMod val="50000"/>
                </a:schemeClr>
              </a:solidFill>
            </a:endParaRPr>
          </a:p>
        </p:txBody>
      </p:sp>
    </p:spTree>
    <p:extLst>
      <p:ext uri="{BB962C8B-B14F-4D97-AF65-F5344CB8AC3E}">
        <p14:creationId xmlns:p14="http://schemas.microsoft.com/office/powerpoint/2010/main" val="659980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792345"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dirty="0"/>
              <a:t>Les couleurs à </a:t>
            </a:r>
            <a:r>
              <a:rPr lang="fr-CA" dirty="0" smtClean="0"/>
              <a:t>privilégier: </a:t>
            </a:r>
          </a:p>
          <a:p>
            <a:pPr lvl="1"/>
            <a:r>
              <a:rPr lang="fr-CA" dirty="0" smtClean="0"/>
              <a:t>évidemment, </a:t>
            </a:r>
            <a:r>
              <a:rPr lang="fr-CA" dirty="0"/>
              <a:t>le noir, </a:t>
            </a:r>
            <a:r>
              <a:rPr lang="fr-CA" dirty="0" smtClean="0"/>
              <a:t>pour les ombres et les ténèbres.</a:t>
            </a:r>
          </a:p>
          <a:p>
            <a:pPr lvl="1"/>
            <a:r>
              <a:rPr lang="fr-CA" dirty="0"/>
              <a:t>le rouge, </a:t>
            </a:r>
            <a:r>
              <a:rPr lang="fr-CA" dirty="0" smtClean="0"/>
              <a:t>donne </a:t>
            </a:r>
            <a:r>
              <a:rPr lang="fr-CA" dirty="0"/>
              <a:t>une dimension encore plus oppressant et flippante, </a:t>
            </a:r>
            <a:endParaRPr lang="fr-CA" dirty="0" smtClean="0"/>
          </a:p>
          <a:p>
            <a:pPr lvl="1"/>
            <a:r>
              <a:rPr lang="fr-CA" dirty="0" smtClean="0"/>
              <a:t>le </a:t>
            </a:r>
            <a:r>
              <a:rPr lang="fr-CA" dirty="0"/>
              <a:t>jaune, </a:t>
            </a:r>
            <a:r>
              <a:rPr lang="fr-CA" dirty="0" smtClean="0"/>
              <a:t>utilisé </a:t>
            </a:r>
            <a:r>
              <a:rPr lang="fr-CA" dirty="0"/>
              <a:t>pour les lumières, </a:t>
            </a:r>
            <a:r>
              <a:rPr lang="fr-CA" dirty="0" smtClean="0"/>
              <a:t>afin de </a:t>
            </a:r>
            <a:r>
              <a:rPr lang="fr-CA" dirty="0"/>
              <a:t>donner une impression de saleté, toujours appréciable dans un tel jeu.</a:t>
            </a:r>
            <a:endParaRPr lang="fr-CA" dirty="0" smtClean="0"/>
          </a:p>
          <a:p>
            <a:r>
              <a:rPr lang="fr-CA" dirty="0"/>
              <a:t>Les couleurs autres que le rouge et le noir doivent </a:t>
            </a:r>
            <a:r>
              <a:rPr lang="fr-CA" dirty="0" smtClean="0"/>
              <a:t>êtres </a:t>
            </a:r>
            <a:r>
              <a:rPr lang="fr-CA" dirty="0"/>
              <a:t>faibles, ternes et/ou </a:t>
            </a:r>
            <a:r>
              <a:rPr lang="fr-CA" dirty="0" smtClean="0"/>
              <a:t>sombres. </a:t>
            </a:r>
          </a:p>
          <a:p>
            <a:r>
              <a:rPr lang="fr-CA" dirty="0" smtClean="0"/>
              <a:t>Vous </a:t>
            </a:r>
            <a:r>
              <a:rPr lang="fr-CA" dirty="0"/>
              <a:t>pouvez également rajouter du vert et du bleu, qui peuvent ainsi donner une impression de mystère et/ou troubler le joueur</a:t>
            </a:r>
            <a:r>
              <a:rPr lang="fr-CA" dirty="0" smtClean="0"/>
              <a:t>.</a:t>
            </a:r>
            <a:endParaRPr lang="fr-CA" dirty="0"/>
          </a:p>
          <a:p>
            <a:endParaRPr lang="fr-CA" dirty="0" smtClean="0"/>
          </a:p>
        </p:txBody>
      </p:sp>
    </p:spTree>
    <p:extLst>
      <p:ext uri="{BB962C8B-B14F-4D97-AF65-F5344CB8AC3E}">
        <p14:creationId xmlns:p14="http://schemas.microsoft.com/office/powerpoint/2010/main" val="3249776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soma-1.jpg"/>
          <p:cNvPicPr>
            <a:picLocks noChangeAspect="1"/>
          </p:cNvPicPr>
          <p:nvPr/>
        </p:nvPicPr>
        <p:blipFill>
          <a:blip r:embed="rId2" cstate="print"/>
          <a:stretch>
            <a:fillRect/>
          </a:stretch>
        </p:blipFill>
        <p:spPr>
          <a:xfrm>
            <a:off x="-2242868" y="0"/>
            <a:ext cx="12560060" cy="7065034"/>
          </a:xfrm>
          <a:prstGeom prst="rect">
            <a:avLst/>
          </a:prstGeom>
        </p:spPr>
      </p:pic>
      <p:sp>
        <p:nvSpPr>
          <p:cNvPr id="6" name="Title 1"/>
          <p:cNvSpPr>
            <a:spLocks noGrp="1"/>
          </p:cNvSpPr>
          <p:nvPr>
            <p:ph type="title"/>
          </p:nvPr>
        </p:nvSpPr>
        <p:spPr>
          <a:xfrm>
            <a:off x="0" y="4979855"/>
            <a:ext cx="8913813" cy="914400"/>
          </a:xfrm>
          <a:solidFill>
            <a:schemeClr val="tx1"/>
          </a:solidFill>
        </p:spPr>
        <p:txBody>
          <a:bodyPr>
            <a:normAutofit/>
          </a:bodyPr>
          <a:lstStyle/>
          <a:p>
            <a:pPr lvl="0"/>
            <a:r>
              <a:rPr lang="fr-CA" sz="2800" dirty="0" smtClean="0"/>
              <a:t>Le noir, pour les ombres et les ténèbres</a:t>
            </a:r>
            <a:endParaRPr lang="fr-CA" sz="2500" b="1" cap="all" dirty="0"/>
          </a:p>
        </p:txBody>
      </p:sp>
    </p:spTree>
    <p:extLst>
      <p:ext uri="{BB962C8B-B14F-4D97-AF65-F5344CB8AC3E}">
        <p14:creationId xmlns:p14="http://schemas.microsoft.com/office/powerpoint/2010/main" val="3249776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3amIJPw.jpg"/>
          <p:cNvPicPr>
            <a:picLocks noChangeAspect="1"/>
          </p:cNvPicPr>
          <p:nvPr/>
        </p:nvPicPr>
        <p:blipFill>
          <a:blip r:embed="rId2" cstate="print"/>
          <a:stretch>
            <a:fillRect/>
          </a:stretch>
        </p:blipFill>
        <p:spPr>
          <a:xfrm>
            <a:off x="-1285324" y="-112605"/>
            <a:ext cx="11240860" cy="7117254"/>
          </a:xfrm>
          <a:prstGeom prst="rect">
            <a:avLst/>
          </a:prstGeom>
        </p:spPr>
      </p:pic>
      <p:sp>
        <p:nvSpPr>
          <p:cNvPr id="5" name="Title 1"/>
          <p:cNvSpPr>
            <a:spLocks noGrp="1"/>
          </p:cNvSpPr>
          <p:nvPr>
            <p:ph type="title"/>
          </p:nvPr>
        </p:nvSpPr>
        <p:spPr>
          <a:xfrm>
            <a:off x="0" y="4979855"/>
            <a:ext cx="8913813" cy="914400"/>
          </a:xfrm>
          <a:solidFill>
            <a:schemeClr val="tx1"/>
          </a:solidFill>
        </p:spPr>
        <p:txBody>
          <a:bodyPr>
            <a:normAutofit fontScale="90000"/>
          </a:bodyPr>
          <a:lstStyle/>
          <a:p>
            <a:pPr lvl="0"/>
            <a:r>
              <a:rPr lang="fr-CA" sz="2800" dirty="0" smtClean="0"/>
              <a:t>Le rouge, donne une ambiance oppressante et flippante</a:t>
            </a:r>
            <a:endParaRPr lang="fr-CA" sz="2500" b="1" cap="all" dirty="0"/>
          </a:p>
        </p:txBody>
      </p:sp>
    </p:spTree>
    <p:extLst>
      <p:ext uri="{BB962C8B-B14F-4D97-AF65-F5344CB8AC3E}">
        <p14:creationId xmlns:p14="http://schemas.microsoft.com/office/powerpoint/2010/main" val="3249776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2013-08-27_00023-100055878-orig.jpg"/>
          <p:cNvPicPr>
            <a:picLocks noChangeAspect="1"/>
          </p:cNvPicPr>
          <p:nvPr/>
        </p:nvPicPr>
        <p:blipFill>
          <a:blip r:embed="rId2" cstate="print"/>
          <a:stretch>
            <a:fillRect/>
          </a:stretch>
        </p:blipFill>
        <p:spPr>
          <a:xfrm>
            <a:off x="-3295290" y="-738637"/>
            <a:ext cx="14630400" cy="8229600"/>
          </a:xfrm>
          <a:prstGeom prst="rect">
            <a:avLst/>
          </a:prstGeom>
        </p:spPr>
      </p:pic>
      <p:sp>
        <p:nvSpPr>
          <p:cNvPr id="5" name="Title 1"/>
          <p:cNvSpPr>
            <a:spLocks noGrp="1"/>
          </p:cNvSpPr>
          <p:nvPr>
            <p:ph type="title"/>
          </p:nvPr>
        </p:nvSpPr>
        <p:spPr>
          <a:xfrm>
            <a:off x="0" y="4979855"/>
            <a:ext cx="8913813" cy="914400"/>
          </a:xfrm>
          <a:solidFill>
            <a:schemeClr val="tx1"/>
          </a:solidFill>
        </p:spPr>
        <p:txBody>
          <a:bodyPr>
            <a:normAutofit/>
          </a:bodyPr>
          <a:lstStyle/>
          <a:p>
            <a:pPr lvl="0"/>
            <a:r>
              <a:rPr lang="fr-CA" sz="2400" dirty="0" smtClean="0"/>
              <a:t>Le jaune, donne une impression de saleté</a:t>
            </a:r>
            <a:endParaRPr lang="fr-CA" sz="2500" b="1" cap="all" dirty="0"/>
          </a:p>
        </p:txBody>
      </p:sp>
    </p:spTree>
    <p:extLst>
      <p:ext uri="{BB962C8B-B14F-4D97-AF65-F5344CB8AC3E}">
        <p14:creationId xmlns:p14="http://schemas.microsoft.com/office/powerpoint/2010/main" val="3249776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3D9BCE0E1FAD0E267A883A73D8C447E8098F451C.jpg"/>
          <p:cNvPicPr>
            <a:picLocks noChangeAspect="1"/>
          </p:cNvPicPr>
          <p:nvPr/>
        </p:nvPicPr>
        <p:blipFill>
          <a:blip r:embed="rId2" cstate="print"/>
          <a:stretch>
            <a:fillRect/>
          </a:stretch>
        </p:blipFill>
        <p:spPr>
          <a:xfrm>
            <a:off x="-1664899" y="60382"/>
            <a:ext cx="13004800" cy="7315200"/>
          </a:xfrm>
          <a:prstGeom prst="rect">
            <a:avLst/>
          </a:prstGeom>
        </p:spPr>
      </p:pic>
      <p:sp>
        <p:nvSpPr>
          <p:cNvPr id="5" name="Title 1"/>
          <p:cNvSpPr>
            <a:spLocks noGrp="1"/>
          </p:cNvSpPr>
          <p:nvPr>
            <p:ph type="title"/>
          </p:nvPr>
        </p:nvSpPr>
        <p:spPr>
          <a:xfrm>
            <a:off x="0" y="4979855"/>
            <a:ext cx="8913813" cy="914400"/>
          </a:xfrm>
          <a:solidFill>
            <a:schemeClr val="tx1"/>
          </a:solidFill>
        </p:spPr>
        <p:txBody>
          <a:bodyPr>
            <a:normAutofit/>
          </a:bodyPr>
          <a:lstStyle/>
          <a:p>
            <a:pPr lvl="0"/>
            <a:r>
              <a:rPr lang="fr-CA" sz="2400" dirty="0" smtClean="0"/>
              <a:t>Le vert donne une impression de mystère et/ou trouble le joueur.</a:t>
            </a:r>
            <a:endParaRPr lang="fr-CA" sz="2500" b="1" cap="all" dirty="0"/>
          </a:p>
        </p:txBody>
      </p:sp>
    </p:spTree>
    <p:extLst>
      <p:ext uri="{BB962C8B-B14F-4D97-AF65-F5344CB8AC3E}">
        <p14:creationId xmlns:p14="http://schemas.microsoft.com/office/powerpoint/2010/main" val="3249776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123602-alien-vs-predator-the-fight-scene.jpg"/>
          <p:cNvPicPr>
            <a:picLocks noChangeAspect="1"/>
          </p:cNvPicPr>
          <p:nvPr/>
        </p:nvPicPr>
        <p:blipFill>
          <a:blip r:embed="rId2" cstate="print"/>
          <a:stretch>
            <a:fillRect/>
          </a:stretch>
        </p:blipFill>
        <p:spPr>
          <a:xfrm>
            <a:off x="-267418" y="-198408"/>
            <a:ext cx="9753600" cy="7315200"/>
          </a:xfrm>
          <a:prstGeom prst="rect">
            <a:avLst/>
          </a:prstGeom>
        </p:spPr>
      </p:pic>
      <p:sp>
        <p:nvSpPr>
          <p:cNvPr id="5" name="Title 1"/>
          <p:cNvSpPr>
            <a:spLocks noGrp="1"/>
          </p:cNvSpPr>
          <p:nvPr>
            <p:ph type="title"/>
          </p:nvPr>
        </p:nvSpPr>
        <p:spPr>
          <a:xfrm>
            <a:off x="0" y="4979855"/>
            <a:ext cx="8913813" cy="914400"/>
          </a:xfrm>
          <a:solidFill>
            <a:schemeClr val="tx1"/>
          </a:solidFill>
        </p:spPr>
        <p:txBody>
          <a:bodyPr>
            <a:normAutofit/>
          </a:bodyPr>
          <a:lstStyle/>
          <a:p>
            <a:pPr lvl="0"/>
            <a:r>
              <a:rPr lang="fr-CA" sz="2400" dirty="0" smtClean="0"/>
              <a:t>Le bleu donne une impression de mystère et/ou trouble le joueur.</a:t>
            </a:r>
            <a:endParaRPr lang="fr-CA" sz="2500" b="1" cap="all" dirty="0"/>
          </a:p>
        </p:txBody>
      </p:sp>
    </p:spTree>
    <p:extLst>
      <p:ext uri="{BB962C8B-B14F-4D97-AF65-F5344CB8AC3E}">
        <p14:creationId xmlns:p14="http://schemas.microsoft.com/office/powerpoint/2010/main" val="32497761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r>
              <a:rPr lang="fr-CA" dirty="0"/>
              <a:t>Le décors dépend du </a:t>
            </a:r>
            <a:r>
              <a:rPr lang="fr-CA" dirty="0" smtClean="0"/>
              <a:t>contexte</a:t>
            </a:r>
            <a:endParaRPr lang="fr-CA" dirty="0"/>
          </a:p>
          <a:p>
            <a:pPr fontAlgn="base"/>
            <a:r>
              <a:rPr lang="en-US" dirty="0"/>
              <a:t>O</a:t>
            </a:r>
            <a:r>
              <a:rPr lang="fr-CA" dirty="0" smtClean="0"/>
              <a:t>n </a:t>
            </a:r>
            <a:r>
              <a:rPr lang="fr-CA" dirty="0"/>
              <a:t>trouve cependant quelques bon vieux éléments de décors dans la </a:t>
            </a:r>
            <a:r>
              <a:rPr lang="fr-CA" dirty="0" smtClean="0"/>
              <a:t>plupart, </a:t>
            </a:r>
            <a:r>
              <a:rPr lang="fr-CA" dirty="0"/>
              <a:t>si ce n’est la </a:t>
            </a:r>
            <a:r>
              <a:rPr lang="fr-CA" dirty="0" smtClean="0"/>
              <a:t>totalité, </a:t>
            </a:r>
            <a:r>
              <a:rPr lang="fr-CA" dirty="0"/>
              <a:t>des jeux d’horreur </a:t>
            </a:r>
            <a:r>
              <a:rPr lang="fr-CA" dirty="0" smtClean="0"/>
              <a:t>:</a:t>
            </a:r>
          </a:p>
          <a:p>
            <a:pPr lvl="1" fontAlgn="base"/>
            <a:r>
              <a:rPr lang="fr-CA" dirty="0" smtClean="0"/>
              <a:t>Le couloir! Ce sacré </a:t>
            </a:r>
            <a:r>
              <a:rPr lang="fr-CA" dirty="0"/>
              <a:t>p’tit </a:t>
            </a:r>
            <a:r>
              <a:rPr lang="fr-CA" dirty="0" smtClean="0"/>
              <a:t>couloir!</a:t>
            </a:r>
          </a:p>
          <a:p>
            <a:pPr lvl="2" fontAlgn="base"/>
            <a:r>
              <a:rPr lang="fr-CA" sz="1600" dirty="0" smtClean="0"/>
              <a:t>Il y fait </a:t>
            </a:r>
            <a:r>
              <a:rPr lang="fr-CA" sz="1600" dirty="0"/>
              <a:t>noir tout </a:t>
            </a:r>
            <a:r>
              <a:rPr lang="fr-CA" sz="1600" dirty="0" smtClean="0"/>
              <a:t>le </a:t>
            </a:r>
            <a:r>
              <a:rPr lang="fr-CA" sz="1600" dirty="0"/>
              <a:t>long, </a:t>
            </a:r>
            <a:r>
              <a:rPr lang="fr-CA" sz="1600" dirty="0" smtClean="0"/>
              <a:t>avec </a:t>
            </a:r>
            <a:r>
              <a:rPr lang="fr-CA" sz="1600" dirty="0"/>
              <a:t>une seule et faible </a:t>
            </a:r>
            <a:r>
              <a:rPr lang="fr-CA" sz="1600" dirty="0" smtClean="0"/>
              <a:t>minuscule lumière au bout </a:t>
            </a:r>
            <a:r>
              <a:rPr lang="fr-CA" sz="1600" dirty="0"/>
              <a:t>en guise de </a:t>
            </a:r>
            <a:r>
              <a:rPr lang="fr-CA" sz="1600" dirty="0" smtClean="0"/>
              <a:t>repère! </a:t>
            </a:r>
          </a:p>
          <a:p>
            <a:pPr lvl="2" fontAlgn="base"/>
            <a:r>
              <a:rPr lang="fr-CA" sz="1600" dirty="0" smtClean="0"/>
              <a:t>Qu’est </a:t>
            </a:r>
            <a:r>
              <a:rPr lang="fr-CA" sz="1600" dirty="0"/>
              <a:t>ce qu’on </a:t>
            </a:r>
            <a:r>
              <a:rPr lang="fr-CA" sz="1600" dirty="0" smtClean="0"/>
              <a:t>s’amuse </a:t>
            </a:r>
            <a:r>
              <a:rPr lang="fr-CA" sz="1600" dirty="0"/>
              <a:t>quand un ennemi </a:t>
            </a:r>
            <a:r>
              <a:rPr lang="fr-CA" sz="1600" dirty="0" smtClean="0"/>
              <a:t>nous saute dessus </a:t>
            </a:r>
            <a:r>
              <a:rPr lang="fr-CA" sz="1600" dirty="0"/>
              <a:t>au moment où </a:t>
            </a:r>
            <a:r>
              <a:rPr lang="fr-CA" sz="1600" dirty="0" smtClean="0"/>
              <a:t>l’on </a:t>
            </a:r>
            <a:r>
              <a:rPr lang="fr-CA" sz="1600" dirty="0"/>
              <a:t>vient </a:t>
            </a:r>
            <a:r>
              <a:rPr lang="fr-CA" sz="1600" dirty="0" smtClean="0"/>
              <a:t>tout juste </a:t>
            </a:r>
            <a:r>
              <a:rPr lang="fr-CA" sz="1600" dirty="0"/>
              <a:t>de le discerner dans </a:t>
            </a:r>
            <a:r>
              <a:rPr lang="fr-CA" sz="1600" dirty="0" smtClean="0"/>
              <a:t>l’obscurité!!</a:t>
            </a:r>
          </a:p>
          <a:p>
            <a:pPr lvl="1" fontAlgn="base"/>
            <a:r>
              <a:rPr lang="fr-CA" dirty="0" smtClean="0"/>
              <a:t>- L’ascenseur! </a:t>
            </a:r>
            <a:r>
              <a:rPr lang="fr-CA" dirty="0"/>
              <a:t>Ah, ce bon vieil </a:t>
            </a:r>
            <a:r>
              <a:rPr lang="fr-CA" dirty="0" smtClean="0"/>
              <a:t>ascenseur!</a:t>
            </a:r>
            <a:r>
              <a:rPr lang="fr-CA" dirty="0"/>
              <a:t>! </a:t>
            </a:r>
            <a:endParaRPr lang="fr-CA" dirty="0" smtClean="0"/>
          </a:p>
          <a:p>
            <a:pPr lvl="2" fontAlgn="base"/>
            <a:r>
              <a:rPr lang="fr-CA" sz="1600" dirty="0" smtClean="0"/>
              <a:t>Toujours </a:t>
            </a:r>
            <a:r>
              <a:rPr lang="fr-CA" sz="1600" dirty="0"/>
              <a:t>là pour nous aider à monter les </a:t>
            </a:r>
            <a:r>
              <a:rPr lang="fr-CA" sz="1600" dirty="0" smtClean="0"/>
              <a:t>étages! </a:t>
            </a:r>
          </a:p>
          <a:p>
            <a:pPr lvl="2" fontAlgn="base"/>
            <a:r>
              <a:rPr lang="fr-CA" sz="1600" dirty="0" smtClean="0"/>
              <a:t>Toujours </a:t>
            </a:r>
            <a:r>
              <a:rPr lang="fr-CA" sz="1600" dirty="0"/>
              <a:t>là pour nous faire </a:t>
            </a:r>
            <a:r>
              <a:rPr lang="fr-CA" sz="1600" dirty="0" smtClean="0"/>
              <a:t>« &amp;%?@* », </a:t>
            </a:r>
            <a:r>
              <a:rPr lang="fr-CA" sz="1600" dirty="0"/>
              <a:t>quand il se </a:t>
            </a:r>
            <a:r>
              <a:rPr lang="fr-CA" sz="1600" dirty="0" smtClean="0"/>
              <a:t>bloque, que les lumières s’éteignent </a:t>
            </a:r>
            <a:r>
              <a:rPr lang="fr-CA" sz="1600" dirty="0"/>
              <a:t>et que des gentils monstres </a:t>
            </a:r>
            <a:r>
              <a:rPr lang="fr-CA" sz="1600" dirty="0" smtClean="0"/>
              <a:t>grattent les portes pour entrer!</a:t>
            </a:r>
            <a:endParaRPr lang="fr-CA" sz="1600" dirty="0"/>
          </a:p>
        </p:txBody>
      </p:sp>
    </p:spTree>
    <p:extLst>
      <p:ext uri="{BB962C8B-B14F-4D97-AF65-F5344CB8AC3E}">
        <p14:creationId xmlns:p14="http://schemas.microsoft.com/office/powerpoint/2010/main" val="208124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dirty="0" smtClean="0"/>
              <a:t>Dernier conseil:</a:t>
            </a:r>
          </a:p>
          <a:p>
            <a:pPr fontAlgn="base"/>
            <a:r>
              <a:rPr lang="fr-CA" dirty="0" smtClean="0"/>
              <a:t>Il </a:t>
            </a:r>
            <a:r>
              <a:rPr lang="fr-CA" dirty="0"/>
              <a:t>faut </a:t>
            </a:r>
            <a:r>
              <a:rPr lang="fr-CA" dirty="0" smtClean="0"/>
              <a:t>éviter </a:t>
            </a:r>
            <a:r>
              <a:rPr lang="fr-CA" dirty="0"/>
              <a:t>les salles </a:t>
            </a:r>
            <a:r>
              <a:rPr lang="fr-CA" dirty="0" smtClean="0"/>
              <a:t>vastes;</a:t>
            </a:r>
          </a:p>
          <a:p>
            <a:pPr lvl="1" fontAlgn="base"/>
            <a:r>
              <a:rPr lang="fr-CA" dirty="0" smtClean="0"/>
              <a:t>Où </a:t>
            </a:r>
            <a:r>
              <a:rPr lang="fr-CA" dirty="0"/>
              <a:t>on est tout, sauf confiné et apeuré. </a:t>
            </a:r>
            <a:endParaRPr lang="fr-CA" dirty="0" smtClean="0"/>
          </a:p>
          <a:p>
            <a:pPr lvl="1" fontAlgn="base"/>
            <a:r>
              <a:rPr lang="fr-CA" dirty="0" smtClean="0"/>
              <a:t>Généralement trop éclairées </a:t>
            </a:r>
          </a:p>
          <a:p>
            <a:pPr lvl="1" fontAlgn="base"/>
            <a:r>
              <a:rPr lang="en-US" dirty="0"/>
              <a:t>O</a:t>
            </a:r>
            <a:r>
              <a:rPr lang="fr-CA" dirty="0" smtClean="0"/>
              <a:t>n s’y sent </a:t>
            </a:r>
            <a:r>
              <a:rPr lang="fr-CA" dirty="0"/>
              <a:t>tellement bien, </a:t>
            </a:r>
            <a:r>
              <a:rPr lang="fr-CA" dirty="0" smtClean="0"/>
              <a:t>qu’on </a:t>
            </a:r>
            <a:r>
              <a:rPr lang="fr-CA" dirty="0"/>
              <a:t>a pas envie de </a:t>
            </a:r>
            <a:r>
              <a:rPr lang="fr-CA" dirty="0" smtClean="0"/>
              <a:t>partir. </a:t>
            </a:r>
          </a:p>
          <a:p>
            <a:pPr lvl="1" fontAlgn="base"/>
            <a:r>
              <a:rPr lang="fr-CA" dirty="0" smtClean="0"/>
              <a:t>On </a:t>
            </a:r>
            <a:r>
              <a:rPr lang="fr-CA" dirty="0"/>
              <a:t>les voit ainsi comme une récompense, et non comme une épreuve</a:t>
            </a:r>
            <a:r>
              <a:rPr lang="fr-CA" dirty="0" smtClean="0"/>
              <a:t>.</a:t>
            </a:r>
          </a:p>
          <a:p>
            <a:pPr fontAlgn="base"/>
            <a:r>
              <a:rPr lang="fr-CA" dirty="0" smtClean="0"/>
              <a:t>N’ayez pas peur d’ajouter un système qui aménagent aléatoirement des salles </a:t>
            </a:r>
            <a:r>
              <a:rPr lang="fr-CA" dirty="0"/>
              <a:t>de façon à troubler encore plus le </a:t>
            </a:r>
            <a:r>
              <a:rPr lang="fr-CA" dirty="0" smtClean="0"/>
              <a:t>joueur.</a:t>
            </a:r>
            <a:endParaRPr lang="fr-CA" dirty="0"/>
          </a:p>
        </p:txBody>
      </p:sp>
    </p:spTree>
    <p:extLst>
      <p:ext uri="{BB962C8B-B14F-4D97-AF65-F5344CB8AC3E}">
        <p14:creationId xmlns:p14="http://schemas.microsoft.com/office/powerpoint/2010/main" val="18834531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lumOff val="50000"/>
            </a:schemeClr>
          </a:solidFill>
        </p:spPr>
        <p:txBody>
          <a:bodyPr>
            <a:normAutofit/>
          </a:bodyPr>
          <a:lstStyle/>
          <a:p>
            <a:pPr lvl="0"/>
            <a:r>
              <a:rPr lang="fr-FR" sz="2500" b="1" cap="all" dirty="0" smtClean="0">
                <a:solidFill>
                  <a:schemeClr val="tx1"/>
                </a:solidFill>
              </a:rPr>
              <a:t>L</a:t>
            </a:r>
            <a:r>
              <a:rPr lang="en-US" sz="2500" b="1" cap="all" dirty="0" smtClean="0">
                <a:solidFill>
                  <a:schemeClr val="tx1"/>
                </a:solidFill>
              </a:rPr>
              <a:t>e</a:t>
            </a:r>
            <a:r>
              <a:rPr lang="fr-FR" sz="2500" b="1" cap="all" dirty="0" smtClean="0">
                <a:solidFill>
                  <a:schemeClr val="tx1"/>
                </a:solidFill>
              </a:rPr>
              <a:t>s ennemis et les NPC (</a:t>
            </a:r>
            <a:r>
              <a:rPr lang="fr-FR" sz="2500" b="1" dirty="0" err="1" smtClean="0">
                <a:solidFill>
                  <a:schemeClr val="tx1"/>
                </a:solidFill>
                <a:latin typeface="Arial"/>
                <a:cs typeface="Arial"/>
              </a:rPr>
              <a:t>PnJs</a:t>
            </a:r>
            <a:r>
              <a:rPr lang="fr-FR" sz="2500" b="1" cap="all" dirty="0" smtClean="0">
                <a:solidFill>
                  <a:schemeClr val="tx1"/>
                </a:solidFill>
              </a:rPr>
              <a:t>)</a:t>
            </a:r>
            <a:endParaRPr lang="fr-CA" sz="2500" b="1" cap="all" dirty="0">
              <a:solidFill>
                <a:schemeClr val="tx1"/>
              </a:solidFill>
            </a:endParaRPr>
          </a:p>
        </p:txBody>
      </p:sp>
      <p:sp>
        <p:nvSpPr>
          <p:cNvPr id="4" name="Content Placeholder 2"/>
          <p:cNvSpPr txBox="1">
            <a:spLocks/>
          </p:cNvSpPr>
          <p:nvPr/>
        </p:nvSpPr>
        <p:spPr>
          <a:xfrm>
            <a:off x="947564" y="2119183"/>
            <a:ext cx="7792345" cy="213754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a:t>CE QUE CACHE LA PEUR DU NOIR</a:t>
            </a:r>
          </a:p>
          <a:p>
            <a:pPr fontAlgn="base"/>
            <a:r>
              <a:rPr lang="fr-CA" dirty="0" smtClean="0"/>
              <a:t>Pourquoi </a:t>
            </a:r>
            <a:r>
              <a:rPr lang="fr-CA" dirty="0"/>
              <a:t>on a peur du noir?</a:t>
            </a:r>
          </a:p>
          <a:p>
            <a:pPr fontAlgn="base"/>
            <a:r>
              <a:rPr lang="fr-CA" dirty="0"/>
              <a:t>Ce n’est pas du noir qu’on a peur, mais de ce qu’il y a « derrière » ce noir. </a:t>
            </a:r>
          </a:p>
          <a:p>
            <a:pPr fontAlgn="base"/>
            <a:r>
              <a:rPr lang="fr-CA" dirty="0" smtClean="0"/>
              <a:t>La peur de l’inconnu est immense, c’est ancré dans notre instinct de survie, nous préférons la lumière!</a:t>
            </a:r>
          </a:p>
          <a:p>
            <a:pPr fontAlgn="base"/>
            <a:r>
              <a:rPr lang="fr-CA" dirty="0" smtClean="0"/>
              <a:t>Mais dans les jeux d’horreur, le noir, sa cache si bien l’ennemi... </a:t>
            </a:r>
            <a:r>
              <a:rPr lang="en-US" dirty="0" smtClean="0">
                <a:sym typeface="Wingdings"/>
              </a:rPr>
              <a:t></a:t>
            </a:r>
            <a:endParaRPr lang="fr-CA" dirty="0"/>
          </a:p>
        </p:txBody>
      </p:sp>
    </p:spTree>
    <p:extLst>
      <p:ext uri="{BB962C8B-B14F-4D97-AF65-F5344CB8AC3E}">
        <p14:creationId xmlns:p14="http://schemas.microsoft.com/office/powerpoint/2010/main" val="1991016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fr-CA" b="1" dirty="0"/>
              <a:t>LES ENNEMIS</a:t>
            </a:r>
          </a:p>
          <a:p>
            <a:r>
              <a:rPr lang="fr-CA" dirty="0"/>
              <a:t>Le contexte définit les ennemis; </a:t>
            </a:r>
          </a:p>
          <a:p>
            <a:pPr lvl="1"/>
            <a:r>
              <a:rPr lang="fr-CA" dirty="0"/>
              <a:t>À quoi ils ressemblent, </a:t>
            </a:r>
          </a:p>
          <a:p>
            <a:pPr lvl="1"/>
            <a:r>
              <a:rPr lang="fr-CA" dirty="0"/>
              <a:t>Comment ils agissent, </a:t>
            </a:r>
          </a:p>
          <a:p>
            <a:pPr lvl="1"/>
            <a:r>
              <a:rPr lang="fr-CA" dirty="0"/>
              <a:t>Comment ils se sont retrouvé là,</a:t>
            </a:r>
          </a:p>
          <a:p>
            <a:pPr lvl="1"/>
            <a:r>
              <a:rPr lang="fr-CA" dirty="0"/>
              <a:t>Etc</a:t>
            </a:r>
            <a:r>
              <a:rPr lang="fr-CA" dirty="0" smtClean="0"/>
              <a:t>…</a:t>
            </a:r>
          </a:p>
          <a:p>
            <a:r>
              <a:rPr lang="fr-CA" dirty="0"/>
              <a:t>On retrouve des éléments communs dans plusieurs jeux :</a:t>
            </a:r>
          </a:p>
          <a:p>
            <a:pPr lvl="1"/>
            <a:r>
              <a:rPr lang="en-US" b="1" dirty="0"/>
              <a:t>E</a:t>
            </a:r>
            <a:r>
              <a:rPr lang="fr-CA" b="1" dirty="0" err="1"/>
              <a:t>xemple</a:t>
            </a:r>
            <a:r>
              <a:rPr lang="fr-CA" b="1" dirty="0"/>
              <a:t>:</a:t>
            </a:r>
          </a:p>
          <a:p>
            <a:pPr lvl="2"/>
            <a:r>
              <a:rPr lang="fr-CA" i="1" dirty="0"/>
              <a:t>Il surgit juste devant vous, par le plafond ou par des grilles d’aérations, </a:t>
            </a:r>
          </a:p>
          <a:p>
            <a:pPr lvl="2"/>
            <a:r>
              <a:rPr lang="fr-CA" i="1" dirty="0"/>
              <a:t>Il est </a:t>
            </a:r>
            <a:r>
              <a:rPr lang="fr-CA" i="1" dirty="0" smtClean="0"/>
              <a:t>sombre</a:t>
            </a:r>
            <a:r>
              <a:rPr lang="fr-CA" i="1" dirty="0"/>
              <a:t> </a:t>
            </a:r>
            <a:r>
              <a:rPr lang="fr-CA" i="1" dirty="0" smtClean="0"/>
              <a:t>et </a:t>
            </a:r>
            <a:r>
              <a:rPr lang="fr-CA" i="1" dirty="0"/>
              <a:t>suintant, </a:t>
            </a:r>
          </a:p>
          <a:p>
            <a:pPr lvl="2"/>
            <a:r>
              <a:rPr lang="fr-CA" i="1" dirty="0"/>
              <a:t>il gueule à réveiller les voisins, </a:t>
            </a:r>
          </a:p>
          <a:p>
            <a:pPr lvl="2"/>
            <a:r>
              <a:rPr lang="fr-CA" i="1" dirty="0"/>
              <a:t>et généralement, il essaye de vous manger. </a:t>
            </a:r>
          </a:p>
          <a:p>
            <a:pPr lvl="2"/>
            <a:r>
              <a:rPr lang="fr-CA" i="1" dirty="0"/>
              <a:t>il est souvent difficile de le tuer</a:t>
            </a:r>
          </a:p>
          <a:p>
            <a:pPr marL="685800" lvl="2" indent="0">
              <a:buNone/>
            </a:pPr>
            <a:endParaRPr lang="fr-CA" i="1" dirty="0"/>
          </a:p>
          <a:p>
            <a:pPr lvl="1"/>
            <a:endParaRPr lang="fr-CA" dirty="0"/>
          </a:p>
        </p:txBody>
      </p:sp>
    </p:spTree>
    <p:extLst>
      <p:ext uri="{BB962C8B-B14F-4D97-AF65-F5344CB8AC3E}">
        <p14:creationId xmlns:p14="http://schemas.microsoft.com/office/powerpoint/2010/main" val="4216369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fr-FR" sz="3000" cap="all" dirty="0" smtClean="0"/>
              <a:t>Les Jeux d’action </a:t>
            </a:r>
            <a:r>
              <a:rPr lang="en-US" sz="3000" cap="all" dirty="0" smtClean="0"/>
              <a:t>–</a:t>
            </a:r>
            <a:r>
              <a:rPr lang="fr-FR" sz="3000" cap="all" dirty="0" smtClean="0"/>
              <a:t> </a:t>
            </a:r>
            <a:r>
              <a:rPr lang="fr-FR" sz="3000" cap="all" dirty="0" err="1" smtClean="0"/>
              <a:t>DEUXième</a:t>
            </a:r>
            <a:r>
              <a:rPr lang="fr-FR" sz="3000" cap="all" dirty="0" smtClean="0"/>
              <a:t> </a:t>
            </a:r>
            <a:r>
              <a:rPr lang="fr-FR" sz="3000" cap="all" dirty="0" smtClean="0"/>
              <a:t>partie</a:t>
            </a:r>
            <a:endParaRPr lang="en-US" dirty="0"/>
          </a:p>
        </p:txBody>
      </p:sp>
    </p:spTree>
    <p:extLst>
      <p:ext uri="{BB962C8B-B14F-4D97-AF65-F5344CB8AC3E}">
        <p14:creationId xmlns:p14="http://schemas.microsoft.com/office/powerpoint/2010/main" val="10559001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fr-CA" b="1" dirty="0" smtClean="0"/>
              <a:t>CE QUI FAIT PEUR CHEZ UN ENNEMI</a:t>
            </a:r>
          </a:p>
          <a:p>
            <a:r>
              <a:rPr lang="fr-CA" dirty="0" smtClean="0"/>
              <a:t>Il est intéressant de regarder les éléments qui font peur chez un ennemi:</a:t>
            </a:r>
          </a:p>
          <a:p>
            <a:pPr lvl="1">
              <a:spcBef>
                <a:spcPts val="1200"/>
              </a:spcBef>
            </a:pPr>
            <a:r>
              <a:rPr lang="fr-CA" dirty="0" smtClean="0"/>
              <a:t>Les ennemis qui n’ont pas d’œil sont assez dérangeant,</a:t>
            </a:r>
          </a:p>
          <a:p>
            <a:pPr lvl="1">
              <a:spcBef>
                <a:spcPts val="1200"/>
              </a:spcBef>
            </a:pPr>
            <a:r>
              <a:rPr lang="fr-CA" dirty="0"/>
              <a:t>C</a:t>
            </a:r>
            <a:r>
              <a:rPr lang="fr-CA" dirty="0" smtClean="0"/>
              <a:t>eux avec des tentacules,</a:t>
            </a:r>
          </a:p>
          <a:p>
            <a:pPr lvl="1">
              <a:spcBef>
                <a:spcPts val="1200"/>
              </a:spcBef>
            </a:pPr>
            <a:r>
              <a:rPr lang="fr-CA" dirty="0" smtClean="0"/>
              <a:t>Ceux avec des « trucs » qui leurs sortent du corps, </a:t>
            </a:r>
          </a:p>
          <a:p>
            <a:pPr lvl="1">
              <a:spcBef>
                <a:spcPts val="1200"/>
              </a:spcBef>
            </a:pPr>
            <a:r>
              <a:rPr lang="fr-CA" dirty="0" smtClean="0"/>
              <a:t>Etc… </a:t>
            </a:r>
          </a:p>
          <a:p>
            <a:endParaRPr lang="fr-CA" i="1" dirty="0" smtClean="0"/>
          </a:p>
        </p:txBody>
      </p:sp>
    </p:spTree>
    <p:extLst>
      <p:ext uri="{BB962C8B-B14F-4D97-AF65-F5344CB8AC3E}">
        <p14:creationId xmlns:p14="http://schemas.microsoft.com/office/powerpoint/2010/main" val="15820347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dirty="0" smtClean="0"/>
              <a:t>Les </a:t>
            </a:r>
            <a:r>
              <a:rPr lang="fr-CA" dirty="0"/>
              <a:t>ennemis qui sont en relation avec les religions;</a:t>
            </a:r>
          </a:p>
          <a:p>
            <a:pPr lvl="1"/>
            <a:r>
              <a:rPr lang="fr-CA" dirty="0"/>
              <a:t>Démons, </a:t>
            </a:r>
          </a:p>
          <a:p>
            <a:pPr lvl="1"/>
            <a:r>
              <a:rPr lang="fr-CA" dirty="0"/>
              <a:t>Exorcismes, </a:t>
            </a:r>
          </a:p>
          <a:p>
            <a:pPr lvl="1"/>
            <a:r>
              <a:rPr lang="fr-CA" dirty="0"/>
              <a:t>Anges déchus ou maudits, </a:t>
            </a:r>
          </a:p>
          <a:p>
            <a:pPr lvl="1"/>
            <a:r>
              <a:rPr lang="fr-CA" dirty="0"/>
              <a:t>Etc…</a:t>
            </a:r>
            <a:endParaRPr lang="fr-CA" dirty="0" smtClean="0"/>
          </a:p>
          <a:p>
            <a:pPr marL="342900" lvl="1" indent="-342900">
              <a:spcBef>
                <a:spcPts val="2000"/>
              </a:spcBef>
              <a:buClr>
                <a:schemeClr val="accent1"/>
              </a:buClr>
            </a:pPr>
            <a:r>
              <a:rPr lang="fr-CA" dirty="0" smtClean="0"/>
              <a:t>Les méchants </a:t>
            </a:r>
            <a:r>
              <a:rPr lang="fr-CA" dirty="0"/>
              <a:t>qui véhiculent des maladies </a:t>
            </a:r>
            <a:r>
              <a:rPr lang="fr-CA" dirty="0" smtClean="0"/>
              <a:t>contagieuses </a:t>
            </a:r>
            <a:endParaRPr lang="fr-CA" i="1" dirty="0"/>
          </a:p>
          <a:p>
            <a:r>
              <a:rPr lang="en-US" sz="1800" dirty="0" smtClean="0"/>
              <a:t>E</a:t>
            </a:r>
            <a:r>
              <a:rPr lang="fr-CA" sz="1800" dirty="0" err="1" smtClean="0"/>
              <a:t>t</a:t>
            </a:r>
            <a:r>
              <a:rPr lang="fr-CA" sz="1800" dirty="0" smtClean="0"/>
              <a:t> </a:t>
            </a:r>
            <a:r>
              <a:rPr lang="fr-CA" sz="1800" dirty="0"/>
              <a:t>ceux qui en sont </a:t>
            </a:r>
            <a:r>
              <a:rPr lang="fr-CA" sz="1800" dirty="0" smtClean="0"/>
              <a:t>atteint, les infectés...</a:t>
            </a:r>
            <a:endParaRPr lang="fr-CA" sz="1800" dirty="0"/>
          </a:p>
          <a:p>
            <a:pPr marL="0" indent="0">
              <a:buNone/>
            </a:pPr>
            <a:endParaRPr lang="fr-CA" sz="1800" i="1" dirty="0" smtClean="0"/>
          </a:p>
          <a:p>
            <a:pPr marL="0" indent="0">
              <a:buNone/>
            </a:pPr>
            <a:r>
              <a:rPr lang="fr-CA" sz="1800" i="1" dirty="0" smtClean="0"/>
              <a:t>Dès </a:t>
            </a:r>
            <a:r>
              <a:rPr lang="fr-CA" sz="1800" i="1" dirty="0"/>
              <a:t>qu’un ennemi « malade s’approche de nous, premier réflexe ? </a:t>
            </a:r>
            <a:endParaRPr lang="fr-CA" sz="1800" i="1" dirty="0" smtClean="0"/>
          </a:p>
          <a:p>
            <a:pPr marL="0" indent="0">
              <a:buNone/>
            </a:pPr>
            <a:r>
              <a:rPr lang="fr-CA" sz="1800" i="1" dirty="0" smtClean="0"/>
              <a:t>On </a:t>
            </a:r>
            <a:r>
              <a:rPr lang="fr-CA" sz="1800" i="1" dirty="0"/>
              <a:t>recule ! </a:t>
            </a:r>
            <a:endParaRPr lang="fr-CA" sz="1800" i="1" dirty="0" smtClean="0"/>
          </a:p>
        </p:txBody>
      </p:sp>
    </p:spTree>
    <p:extLst>
      <p:ext uri="{BB962C8B-B14F-4D97-AF65-F5344CB8AC3E}">
        <p14:creationId xmlns:p14="http://schemas.microsoft.com/office/powerpoint/2010/main" val="26605762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CA"/>
          </a:p>
        </p:txBody>
      </p:sp>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r>
              <a:rPr lang="fr-CA" dirty="0" smtClean="0">
                <a:solidFill>
                  <a:srgbClr val="FFFFFF"/>
                </a:solidFill>
              </a:rPr>
              <a:t>Qu’est-ce qui fait peur?</a:t>
            </a:r>
          </a:p>
          <a:p>
            <a:pPr lvl="1" fontAlgn="base"/>
            <a:r>
              <a:rPr lang="fr-CA" dirty="0" smtClean="0">
                <a:solidFill>
                  <a:srgbClr val="FFFFFF"/>
                </a:solidFill>
              </a:rPr>
              <a:t>les </a:t>
            </a:r>
            <a:r>
              <a:rPr lang="fr-CA" dirty="0">
                <a:solidFill>
                  <a:srgbClr val="FFFFFF"/>
                </a:solidFill>
              </a:rPr>
              <a:t>éléments que l’on ne peut </a:t>
            </a:r>
            <a:r>
              <a:rPr lang="fr-CA" dirty="0" smtClean="0">
                <a:solidFill>
                  <a:srgbClr val="FFFFFF"/>
                </a:solidFill>
              </a:rPr>
              <a:t>expliquer</a:t>
            </a:r>
            <a:endParaRPr lang="fr-CA" dirty="0">
              <a:solidFill>
                <a:srgbClr val="FFFFFF"/>
              </a:solidFill>
            </a:endParaRPr>
          </a:p>
          <a:p>
            <a:pPr lvl="1" fontAlgn="base"/>
            <a:r>
              <a:rPr lang="fr-CA" dirty="0" smtClean="0">
                <a:solidFill>
                  <a:srgbClr val="FFFFFF"/>
                </a:solidFill>
              </a:rPr>
              <a:t>les </a:t>
            </a:r>
            <a:r>
              <a:rPr lang="fr-CA" dirty="0">
                <a:solidFill>
                  <a:srgbClr val="FFFFFF"/>
                </a:solidFill>
              </a:rPr>
              <a:t>éléments que l’on ne connais </a:t>
            </a:r>
            <a:r>
              <a:rPr lang="fr-CA" dirty="0" smtClean="0">
                <a:solidFill>
                  <a:srgbClr val="FFFFFF"/>
                </a:solidFill>
              </a:rPr>
              <a:t>pas</a:t>
            </a:r>
            <a:endParaRPr lang="fr-CA" dirty="0">
              <a:solidFill>
                <a:srgbClr val="FFFFFF"/>
              </a:solidFill>
            </a:endParaRPr>
          </a:p>
          <a:p>
            <a:pPr lvl="1" fontAlgn="base"/>
            <a:r>
              <a:rPr lang="fr-CA" dirty="0" smtClean="0">
                <a:solidFill>
                  <a:srgbClr val="FFFFFF"/>
                </a:solidFill>
              </a:rPr>
              <a:t>les </a:t>
            </a:r>
            <a:r>
              <a:rPr lang="fr-CA" dirty="0">
                <a:solidFill>
                  <a:srgbClr val="FFFFFF"/>
                </a:solidFill>
              </a:rPr>
              <a:t>éléments inoffensifs qui nous font </a:t>
            </a:r>
            <a:r>
              <a:rPr lang="fr-CA" dirty="0" smtClean="0">
                <a:solidFill>
                  <a:srgbClr val="FFFFFF"/>
                </a:solidFill>
              </a:rPr>
              <a:t>peur.</a:t>
            </a:r>
          </a:p>
          <a:p>
            <a:pPr marL="0" indent="0" fontAlgn="base">
              <a:buNone/>
            </a:pPr>
            <a:r>
              <a:rPr lang="fr-CA" dirty="0" smtClean="0">
                <a:solidFill>
                  <a:srgbClr val="FFFFFF"/>
                </a:solidFill>
              </a:rPr>
              <a:t>« Pourquoi </a:t>
            </a:r>
            <a:r>
              <a:rPr lang="fr-CA" dirty="0">
                <a:solidFill>
                  <a:srgbClr val="FFFFFF"/>
                </a:solidFill>
              </a:rPr>
              <a:t>une petite fille tenant une peluche à la main nous fait </a:t>
            </a:r>
            <a:r>
              <a:rPr lang="fr-CA" dirty="0" smtClean="0">
                <a:solidFill>
                  <a:srgbClr val="FFFFFF"/>
                </a:solidFill>
              </a:rPr>
              <a:t>peur? » </a:t>
            </a:r>
          </a:p>
        </p:txBody>
      </p:sp>
      <p:pic>
        <p:nvPicPr>
          <p:cNvPr id="3" name="Picture 2" descr="Little_Sister_trailer_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76001" y="3175154"/>
            <a:ext cx="6191999" cy="3481279"/>
          </a:xfrm>
          <a:prstGeom prst="rect">
            <a:avLst/>
          </a:prstGeom>
          <a:ln>
            <a:noFill/>
          </a:ln>
          <a:effectLst>
            <a:softEdge rad="112500"/>
          </a:effectLst>
        </p:spPr>
      </p:pic>
    </p:spTree>
    <p:extLst>
      <p:ext uri="{BB962C8B-B14F-4D97-AF65-F5344CB8AC3E}">
        <p14:creationId xmlns:p14="http://schemas.microsoft.com/office/powerpoint/2010/main" val="34282820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CA"/>
          </a:p>
        </p:txBody>
      </p:sp>
      <p:sp>
        <p:nvSpPr>
          <p:cNvPr id="4" name="Content Placeholder 2"/>
          <p:cNvSpPr txBox="1">
            <a:spLocks/>
          </p:cNvSpPr>
          <p:nvPr/>
        </p:nvSpPr>
        <p:spPr>
          <a:xfrm>
            <a:off x="947564" y="935181"/>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dirty="0" smtClean="0">
                <a:solidFill>
                  <a:srgbClr val="FFFFFF"/>
                </a:solidFill>
              </a:rPr>
              <a:t>« Pourquoi </a:t>
            </a:r>
            <a:r>
              <a:rPr lang="fr-CA" dirty="0">
                <a:solidFill>
                  <a:srgbClr val="FFFFFF"/>
                </a:solidFill>
              </a:rPr>
              <a:t>une petite fille tenant une peluche à la main nous fait </a:t>
            </a:r>
            <a:r>
              <a:rPr lang="fr-CA" dirty="0" smtClean="0">
                <a:solidFill>
                  <a:srgbClr val="FFFFFF"/>
                </a:solidFill>
              </a:rPr>
              <a:t>peur? » </a:t>
            </a:r>
          </a:p>
          <a:p>
            <a:pPr fontAlgn="base"/>
            <a:r>
              <a:rPr lang="fr-CA" dirty="0" smtClean="0">
                <a:solidFill>
                  <a:srgbClr val="FFFFFF"/>
                </a:solidFill>
              </a:rPr>
              <a:t>Une petite fille, on en voit tout les jours, c’est inoffensif et pur! </a:t>
            </a:r>
          </a:p>
          <a:p>
            <a:pPr fontAlgn="base"/>
            <a:r>
              <a:rPr lang="fr-CA" dirty="0" smtClean="0">
                <a:solidFill>
                  <a:srgbClr val="FFFFFF"/>
                </a:solidFill>
              </a:rPr>
              <a:t>C’est justement ça qui nous fait peur! On a peur de voir cette petite fille sous un autre jour, celui de la fille possédée par le diable! </a:t>
            </a:r>
          </a:p>
        </p:txBody>
      </p:sp>
    </p:spTree>
    <p:extLst>
      <p:ext uri="{BB962C8B-B14F-4D97-AF65-F5344CB8AC3E}">
        <p14:creationId xmlns:p14="http://schemas.microsoft.com/office/powerpoint/2010/main" val="3210261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CA"/>
          </a:p>
        </p:txBody>
      </p:sp>
      <p:sp>
        <p:nvSpPr>
          <p:cNvPr id="4" name="Content Placeholder 2"/>
          <p:cNvSpPr txBox="1">
            <a:spLocks/>
          </p:cNvSpPr>
          <p:nvPr/>
        </p:nvSpPr>
        <p:spPr>
          <a:xfrm>
            <a:off x="774382" y="5717309"/>
            <a:ext cx="7630709" cy="1140691"/>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dirty="0" smtClean="0">
                <a:solidFill>
                  <a:srgbClr val="FFFFFF"/>
                </a:solidFill>
              </a:rPr>
              <a:t>... ou les clowns! </a:t>
            </a:r>
            <a:r>
              <a:rPr lang="fr-CA" i="1" dirty="0" smtClean="0">
                <a:solidFill>
                  <a:srgbClr val="FFFFFF"/>
                </a:solidFill>
              </a:rPr>
              <a:t>Les </a:t>
            </a:r>
            <a:r>
              <a:rPr lang="fr-CA" i="1" dirty="0">
                <a:solidFill>
                  <a:srgbClr val="FFFFFF"/>
                </a:solidFill>
              </a:rPr>
              <a:t>« &amp;%?@* </a:t>
            </a:r>
            <a:r>
              <a:rPr lang="fr-CA" i="1" dirty="0" smtClean="0">
                <a:solidFill>
                  <a:srgbClr val="FFFFFF"/>
                </a:solidFill>
              </a:rPr>
              <a:t>» d’clown!</a:t>
            </a:r>
            <a:endParaRPr lang="fr-CA" i="1" dirty="0">
              <a:solidFill>
                <a:srgbClr val="FFFFFF"/>
              </a:solidFill>
            </a:endParaRPr>
          </a:p>
        </p:txBody>
      </p:sp>
      <p:pic>
        <p:nvPicPr>
          <p:cNvPr id="3" name="Picture 2" descr="2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39455" y="230909"/>
            <a:ext cx="5486400" cy="5486400"/>
          </a:xfrm>
          <a:prstGeom prst="rect">
            <a:avLst/>
          </a:prstGeom>
          <a:ln>
            <a:noFill/>
          </a:ln>
          <a:effectLst>
            <a:softEdge rad="112500"/>
          </a:effectLst>
        </p:spPr>
      </p:pic>
    </p:spTree>
    <p:extLst>
      <p:ext uri="{BB962C8B-B14F-4D97-AF65-F5344CB8AC3E}">
        <p14:creationId xmlns:p14="http://schemas.microsoft.com/office/powerpoint/2010/main" val="19518683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r>
              <a:rPr lang="fr-CA" dirty="0" smtClean="0"/>
              <a:t>Ce qu’on ne peut pas expliquer</a:t>
            </a:r>
            <a:r>
              <a:rPr lang="fr-CA" dirty="0"/>
              <a:t>, qui </a:t>
            </a:r>
            <a:r>
              <a:rPr lang="fr-CA" dirty="0" smtClean="0"/>
              <a:t>est irrationnel</a:t>
            </a:r>
          </a:p>
          <a:p>
            <a:pPr lvl="1" fontAlgn="base"/>
            <a:r>
              <a:rPr lang="fr-CA" dirty="0" smtClean="0"/>
              <a:t>Les esprits</a:t>
            </a:r>
            <a:endParaRPr lang="fr-CA" dirty="0"/>
          </a:p>
          <a:p>
            <a:pPr lvl="1" fontAlgn="base"/>
            <a:r>
              <a:rPr lang="fr-CA" dirty="0" smtClean="0"/>
              <a:t>les fantômes</a:t>
            </a:r>
            <a:endParaRPr lang="fr-CA" dirty="0"/>
          </a:p>
          <a:p>
            <a:pPr lvl="1" fontAlgn="base"/>
            <a:r>
              <a:rPr lang="fr-CA" dirty="0" smtClean="0"/>
              <a:t>tout </a:t>
            </a:r>
            <a:r>
              <a:rPr lang="fr-CA" dirty="0"/>
              <a:t>ce qui </a:t>
            </a:r>
            <a:r>
              <a:rPr lang="fr-CA" dirty="0" smtClean="0"/>
              <a:t>spirituel</a:t>
            </a:r>
          </a:p>
          <a:p>
            <a:pPr marL="349250" lvl="1" indent="0" fontAlgn="base">
              <a:buNone/>
            </a:pPr>
            <a:r>
              <a:rPr lang="fr-CA" dirty="0"/>
              <a:t>O</a:t>
            </a:r>
            <a:r>
              <a:rPr lang="fr-CA" dirty="0" smtClean="0"/>
              <a:t>n se convainc que </a:t>
            </a:r>
            <a:r>
              <a:rPr lang="fr-CA" dirty="0"/>
              <a:t>ce phénomène </a:t>
            </a:r>
            <a:r>
              <a:rPr lang="fr-CA" dirty="0" smtClean="0"/>
              <a:t>peut être plausible </a:t>
            </a:r>
            <a:r>
              <a:rPr lang="fr-CA" dirty="0"/>
              <a:t>et qu’il peut arriver n’importe </a:t>
            </a:r>
            <a:r>
              <a:rPr lang="fr-CA" dirty="0" smtClean="0"/>
              <a:t>quand!</a:t>
            </a:r>
            <a:endParaRPr lang="fr-CA" dirty="0"/>
          </a:p>
          <a:p>
            <a:pPr marL="0" indent="0" algn="ctr">
              <a:buNone/>
            </a:pPr>
            <a:r>
              <a:rPr lang="fr-CA" b="1" dirty="0" smtClean="0"/>
              <a:t>Attention! </a:t>
            </a:r>
          </a:p>
          <a:p>
            <a:pPr marL="349250" lvl="1" indent="0" algn="ctr">
              <a:lnSpc>
                <a:spcPct val="120000"/>
              </a:lnSpc>
              <a:buNone/>
            </a:pPr>
            <a:r>
              <a:rPr lang="fr-CA" sz="2000" i="1" dirty="0" smtClean="0"/>
              <a:t>Les </a:t>
            </a:r>
            <a:r>
              <a:rPr lang="fr-CA" sz="2000" i="1" dirty="0"/>
              <a:t>Zombies sont à la base des ennemis qui faisaient très très peur. Mais aujourd’hui, des milliers de </a:t>
            </a:r>
            <a:r>
              <a:rPr lang="fr-CA" sz="2000" i="1" dirty="0" smtClean="0"/>
              <a:t>jeux </a:t>
            </a:r>
            <a:r>
              <a:rPr lang="fr-CA" sz="2000" i="1" dirty="0"/>
              <a:t>de zombies plus tard, on le voit de plus en plus comme un simple ennemi, comme un sanglier sanguinaire ou </a:t>
            </a:r>
            <a:r>
              <a:rPr lang="fr-CA" sz="2000" i="1" dirty="0" smtClean="0"/>
              <a:t>un troll. </a:t>
            </a:r>
            <a:r>
              <a:rPr lang="fr-CA" sz="2000" i="1" dirty="0"/>
              <a:t>Il fait de moins en moins </a:t>
            </a:r>
            <a:r>
              <a:rPr lang="fr-CA" sz="2000" i="1" dirty="0" smtClean="0"/>
              <a:t>peur.</a:t>
            </a:r>
            <a:endParaRPr lang="fr-CA" sz="2000" i="1" dirty="0"/>
          </a:p>
        </p:txBody>
      </p:sp>
    </p:spTree>
    <p:extLst>
      <p:ext uri="{BB962C8B-B14F-4D97-AF65-F5344CB8AC3E}">
        <p14:creationId xmlns:p14="http://schemas.microsoft.com/office/powerpoint/2010/main" val="3764928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CA"/>
          </a:p>
        </p:txBody>
      </p:sp>
      <p:pic>
        <p:nvPicPr>
          <p:cNvPr id="5" name="Picture 4" descr="Bioshock Ghost.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63600" y="0"/>
            <a:ext cx="11016826" cy="6885516"/>
          </a:xfrm>
          <a:prstGeom prst="rect">
            <a:avLst/>
          </a:prstGeom>
          <a:ln>
            <a:noFill/>
          </a:ln>
          <a:effectLst/>
        </p:spPr>
      </p:pic>
    </p:spTree>
    <p:extLst>
      <p:ext uri="{BB962C8B-B14F-4D97-AF65-F5344CB8AC3E}">
        <p14:creationId xmlns:p14="http://schemas.microsoft.com/office/powerpoint/2010/main" val="2433001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LES </a:t>
            </a:r>
            <a:r>
              <a:rPr lang="fr-CA" b="1" dirty="0" err="1" smtClean="0"/>
              <a:t>NPCs</a:t>
            </a:r>
            <a:r>
              <a:rPr lang="fr-CA" b="1" dirty="0" smtClean="0"/>
              <a:t> (</a:t>
            </a:r>
            <a:r>
              <a:rPr lang="fr-CA" b="1" dirty="0" err="1" smtClean="0"/>
              <a:t>PnJs</a:t>
            </a:r>
            <a:r>
              <a:rPr lang="fr-CA" b="1" dirty="0" smtClean="0"/>
              <a:t>)</a:t>
            </a:r>
          </a:p>
          <a:p>
            <a:pPr fontAlgn="base"/>
            <a:r>
              <a:rPr lang="fr-CA" sz="1800" dirty="0"/>
              <a:t>Un </a:t>
            </a:r>
            <a:r>
              <a:rPr lang="fr-CA" sz="1800" dirty="0" err="1"/>
              <a:t>PnJ</a:t>
            </a:r>
            <a:r>
              <a:rPr lang="fr-CA" sz="1800" dirty="0"/>
              <a:t> </a:t>
            </a:r>
            <a:r>
              <a:rPr lang="fr-CA" sz="1800" dirty="0" smtClean="0"/>
              <a:t>(</a:t>
            </a:r>
            <a:r>
              <a:rPr lang="fr-CA" sz="1800" dirty="0"/>
              <a:t>Personnages Non-</a:t>
            </a:r>
            <a:r>
              <a:rPr lang="fr-CA" sz="1800" dirty="0" smtClean="0"/>
              <a:t>Joueur) est </a:t>
            </a:r>
            <a:r>
              <a:rPr lang="fr-CA" sz="1800" dirty="0"/>
              <a:t>une personne </a:t>
            </a:r>
            <a:r>
              <a:rPr lang="fr-CA" sz="1800" dirty="0" smtClean="0"/>
              <a:t>qui vous accompagne </a:t>
            </a:r>
            <a:r>
              <a:rPr lang="fr-CA" sz="1800" dirty="0"/>
              <a:t>dans le jeu</a:t>
            </a:r>
            <a:r>
              <a:rPr lang="fr-CA" sz="1800" dirty="0" smtClean="0"/>
              <a:t>, vous donner des informations, ou simplement pour vous trahir. </a:t>
            </a:r>
            <a:r>
              <a:rPr lang="en-US" sz="1800" dirty="0" smtClean="0">
                <a:sym typeface="Wingdings"/>
              </a:rPr>
              <a:t></a:t>
            </a:r>
            <a:endParaRPr lang="fr-CA" sz="1800" dirty="0" smtClean="0"/>
          </a:p>
          <a:p>
            <a:pPr fontAlgn="base"/>
            <a:r>
              <a:rPr lang="fr-CA" sz="1800" dirty="0"/>
              <a:t>Les </a:t>
            </a:r>
            <a:r>
              <a:rPr lang="fr-CA" sz="1800" dirty="0" err="1"/>
              <a:t>PnJs</a:t>
            </a:r>
            <a:r>
              <a:rPr lang="fr-CA" sz="1800" dirty="0"/>
              <a:t> doivent être rares et isolés, pour rajouter un sentiment de solitude. </a:t>
            </a:r>
            <a:endParaRPr lang="fr-CA" sz="1800" dirty="0" smtClean="0"/>
          </a:p>
          <a:p>
            <a:pPr fontAlgn="base"/>
            <a:r>
              <a:rPr lang="fr-CA" sz="1800" dirty="0" smtClean="0"/>
              <a:t>Si on en dispose de plusieurs, il est important de les séparer lors du jeu.*</a:t>
            </a:r>
          </a:p>
        </p:txBody>
      </p:sp>
    </p:spTree>
    <p:extLst>
      <p:ext uri="{BB962C8B-B14F-4D97-AF65-F5344CB8AC3E}">
        <p14:creationId xmlns:p14="http://schemas.microsoft.com/office/powerpoint/2010/main" val="2623905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E.A.R._(PC)_43-npc.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952943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crilegium-02-np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933" y="0"/>
            <a:ext cx="12237155" cy="6883400"/>
          </a:xfrm>
          <a:prstGeom prst="rect">
            <a:avLst/>
          </a:prstGeom>
        </p:spPr>
      </p:pic>
    </p:spTree>
    <p:extLst>
      <p:ext uri="{BB962C8B-B14F-4D97-AF65-F5344CB8AC3E}">
        <p14:creationId xmlns:p14="http://schemas.microsoft.com/office/powerpoint/2010/main" val="2503281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lumOff val="50000"/>
            </a:schemeClr>
          </a:solidFill>
        </p:spPr>
        <p:txBody>
          <a:bodyPr>
            <a:normAutofit/>
          </a:bodyPr>
          <a:lstStyle/>
          <a:p>
            <a:pPr lvl="0"/>
            <a:r>
              <a:rPr lang="fr-FR" sz="2500" b="1" cap="all" dirty="0" smtClean="0">
                <a:solidFill>
                  <a:schemeClr val="tx1"/>
                </a:solidFill>
              </a:rPr>
              <a:t>Ce qui défini Les JEUX D’HORREUR</a:t>
            </a:r>
            <a:endParaRPr lang="fr-CA" sz="2500" b="1" cap="all" dirty="0">
              <a:solidFill>
                <a:schemeClr val="tx1"/>
              </a:solidFill>
            </a:endParaRPr>
          </a:p>
        </p:txBody>
      </p:sp>
      <p:sp>
        <p:nvSpPr>
          <p:cNvPr id="4" name="Content Placeholder 2"/>
          <p:cNvSpPr txBox="1">
            <a:spLocks/>
          </p:cNvSpPr>
          <p:nvPr/>
        </p:nvSpPr>
        <p:spPr>
          <a:xfrm>
            <a:off x="947564" y="2119183"/>
            <a:ext cx="7538345" cy="213754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fr-CA" sz="2500" b="1" dirty="0" err="1" smtClean="0">
                <a:solidFill>
                  <a:schemeClr val="bg1">
                    <a:lumMod val="50000"/>
                  </a:schemeClr>
                </a:solidFill>
              </a:rPr>
              <a:t>Bouh</a:t>
            </a:r>
            <a:r>
              <a:rPr lang="fr-CA" sz="2500" b="1" dirty="0" smtClean="0">
                <a:solidFill>
                  <a:schemeClr val="bg1">
                    <a:lumMod val="50000"/>
                  </a:schemeClr>
                </a:solidFill>
              </a:rPr>
              <a:t>!</a:t>
            </a:r>
          </a:p>
          <a:p>
            <a:r>
              <a:rPr lang="fr-CA" dirty="0"/>
              <a:t>Le but est de survivre. </a:t>
            </a:r>
            <a:endParaRPr lang="fr-CA" dirty="0" smtClean="0"/>
          </a:p>
          <a:p>
            <a:r>
              <a:rPr lang="fr-CA" dirty="0" smtClean="0"/>
              <a:t>L’ambiance </a:t>
            </a:r>
            <a:r>
              <a:rPr lang="fr-CA" dirty="0"/>
              <a:t>est à la crainte, l’impuissance et la panique. </a:t>
            </a:r>
            <a:endParaRPr lang="fr-CA" dirty="0" smtClean="0"/>
          </a:p>
          <a:p>
            <a:r>
              <a:rPr lang="fr-CA" dirty="0" smtClean="0"/>
              <a:t>Les ennemis </a:t>
            </a:r>
            <a:r>
              <a:rPr lang="fr-CA" dirty="0"/>
              <a:t>surgissent à l’impromptu de partout. </a:t>
            </a:r>
            <a:endParaRPr lang="fr-CA" dirty="0" smtClean="0"/>
          </a:p>
          <a:p>
            <a:r>
              <a:rPr lang="fr-CA" dirty="0" smtClean="0"/>
              <a:t>Ce </a:t>
            </a:r>
            <a:r>
              <a:rPr lang="fr-CA" dirty="0"/>
              <a:t>style est fortement inspiré du cinéma, les films de zombies ou d’invasion extra-terrestre sont à l’honneur.</a:t>
            </a:r>
            <a:r>
              <a:rPr lang="en-US" dirty="0"/>
              <a:t> </a:t>
            </a:r>
            <a:endParaRPr lang="en-GB" b="1" dirty="0">
              <a:solidFill>
                <a:srgbClr val="FF0000"/>
              </a:solidFill>
            </a:endParaRPr>
          </a:p>
        </p:txBody>
      </p:sp>
    </p:spTree>
    <p:extLst>
      <p:ext uri="{BB962C8B-B14F-4D97-AF65-F5344CB8AC3E}">
        <p14:creationId xmlns:p14="http://schemas.microsoft.com/office/powerpoint/2010/main" val="2080787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lumOff val="50000"/>
            </a:schemeClr>
          </a:solidFill>
        </p:spPr>
        <p:txBody>
          <a:bodyPr>
            <a:normAutofit/>
          </a:bodyPr>
          <a:lstStyle/>
          <a:p>
            <a:pPr lvl="0"/>
            <a:r>
              <a:rPr lang="en-US" sz="2500" b="1" cap="all" dirty="0" smtClean="0">
                <a:solidFill>
                  <a:schemeClr val="tx1"/>
                </a:solidFill>
              </a:rPr>
              <a:t>L</a:t>
            </a:r>
            <a:r>
              <a:rPr lang="fr-CA" sz="2500" b="1" cap="all" dirty="0" smtClean="0">
                <a:solidFill>
                  <a:schemeClr val="tx1"/>
                </a:solidFill>
              </a:rPr>
              <a:t>e contexte</a:t>
            </a:r>
            <a:endParaRPr lang="fr-CA" sz="2500" b="1" cap="all" dirty="0">
              <a:solidFill>
                <a:schemeClr val="tx1"/>
              </a:solidFill>
            </a:endParaRPr>
          </a:p>
        </p:txBody>
      </p:sp>
      <p:sp>
        <p:nvSpPr>
          <p:cNvPr id="4" name="Content Placeholder 2"/>
          <p:cNvSpPr txBox="1">
            <a:spLocks/>
          </p:cNvSpPr>
          <p:nvPr/>
        </p:nvSpPr>
        <p:spPr>
          <a:xfrm>
            <a:off x="947564" y="2119183"/>
            <a:ext cx="7792345" cy="213754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dirty="0"/>
              <a:t>Le contexte définit le cadre spatio-temporel du jeu. </a:t>
            </a:r>
            <a:endParaRPr lang="fr-CA" dirty="0" smtClean="0"/>
          </a:p>
          <a:p>
            <a:r>
              <a:rPr lang="fr-CA" dirty="0" smtClean="0"/>
              <a:t>Il </a:t>
            </a:r>
            <a:r>
              <a:rPr lang="fr-CA" dirty="0"/>
              <a:t>indique où et quand se déroule l’histoire, et </a:t>
            </a:r>
            <a:endParaRPr lang="fr-CA" dirty="0" smtClean="0"/>
          </a:p>
          <a:p>
            <a:r>
              <a:rPr lang="fr-CA" dirty="0" smtClean="0"/>
              <a:t>Il se </a:t>
            </a:r>
            <a:r>
              <a:rPr lang="fr-CA" dirty="0"/>
              <a:t>doit d’être présent et surtout réaliste afin que le joueur ne se perde pas en cours de partie. </a:t>
            </a:r>
            <a:endParaRPr lang="fr-CA" dirty="0" smtClean="0"/>
          </a:p>
          <a:p>
            <a:r>
              <a:rPr lang="fr-CA" dirty="0" smtClean="0"/>
              <a:t>Dans </a:t>
            </a:r>
            <a:r>
              <a:rPr lang="fr-CA" dirty="0"/>
              <a:t>les jeux qui font peur. Le contexte ne fait pas (ou très rarement) peur en lui-même, mais il contribue grandement au sentiment. </a:t>
            </a:r>
            <a:endParaRPr lang="fr-CA" dirty="0" smtClean="0"/>
          </a:p>
          <a:p>
            <a:r>
              <a:rPr lang="fr-CA" dirty="0" smtClean="0"/>
              <a:t>Combiné </a:t>
            </a:r>
            <a:r>
              <a:rPr lang="fr-CA" dirty="0"/>
              <a:t>aux autres </a:t>
            </a:r>
            <a:r>
              <a:rPr lang="fr-CA" dirty="0" smtClean="0"/>
              <a:t>éléments, </a:t>
            </a:r>
            <a:r>
              <a:rPr lang="fr-CA" dirty="0"/>
              <a:t>qu’il influe grandement, le contexte devient une redoutable arme de </a:t>
            </a:r>
            <a:r>
              <a:rPr lang="fr-CA" dirty="0" smtClean="0"/>
              <a:t>peur.</a:t>
            </a:r>
            <a:r>
              <a:rPr lang="fr-CA" dirty="0"/>
              <a:t/>
            </a:r>
            <a:br>
              <a:rPr lang="fr-CA" dirty="0"/>
            </a:br>
            <a:endParaRPr lang="fr-CA" dirty="0" smtClean="0"/>
          </a:p>
        </p:txBody>
      </p:sp>
    </p:spTree>
    <p:extLst>
      <p:ext uri="{BB962C8B-B14F-4D97-AF65-F5344CB8AC3E}">
        <p14:creationId xmlns:p14="http://schemas.microsoft.com/office/powerpoint/2010/main" val="21843204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23636"/>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LE CADRE SPATIO-TEMPOREL</a:t>
            </a:r>
            <a:endParaRPr lang="fr-CA" dirty="0" smtClean="0"/>
          </a:p>
          <a:p>
            <a:pPr fontAlgn="base"/>
            <a:r>
              <a:rPr lang="fr-CA" dirty="0" smtClean="0"/>
              <a:t>Limites le temps et </a:t>
            </a:r>
            <a:r>
              <a:rPr lang="fr-CA" dirty="0"/>
              <a:t>l</a:t>
            </a:r>
            <a:r>
              <a:rPr lang="fr-CA" dirty="0" smtClean="0"/>
              <a:t>e lieu.</a:t>
            </a:r>
            <a:endParaRPr lang="fr-CA" dirty="0"/>
          </a:p>
          <a:p>
            <a:pPr lvl="1" fontAlgn="base"/>
            <a:r>
              <a:rPr lang="fr-CA" dirty="0" smtClean="0"/>
              <a:t>Passé</a:t>
            </a:r>
            <a:r>
              <a:rPr lang="fr-CA" dirty="0"/>
              <a:t>, </a:t>
            </a:r>
            <a:endParaRPr lang="fr-CA" dirty="0" smtClean="0"/>
          </a:p>
          <a:p>
            <a:pPr lvl="1" fontAlgn="base"/>
            <a:r>
              <a:rPr lang="fr-CA" dirty="0" smtClean="0"/>
              <a:t>Présent,</a:t>
            </a:r>
          </a:p>
          <a:p>
            <a:pPr lvl="1" fontAlgn="base"/>
            <a:r>
              <a:rPr lang="fr-CA" dirty="0" smtClean="0"/>
              <a:t>Futur</a:t>
            </a:r>
            <a:r>
              <a:rPr lang="fr-CA" dirty="0"/>
              <a:t>. </a:t>
            </a:r>
            <a:endParaRPr lang="fr-CA" dirty="0" smtClean="0"/>
          </a:p>
        </p:txBody>
      </p:sp>
    </p:spTree>
    <p:extLst>
      <p:ext uri="{BB962C8B-B14F-4D97-AF65-F5344CB8AC3E}">
        <p14:creationId xmlns:p14="http://schemas.microsoft.com/office/powerpoint/2010/main" val="713388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23635"/>
            <a:ext cx="7630709" cy="5207001"/>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PASSÉ - TEMPS</a:t>
            </a:r>
            <a:endParaRPr lang="fr-CA" dirty="0" smtClean="0"/>
          </a:p>
          <a:p>
            <a:pPr fontAlgn="base"/>
            <a:r>
              <a:rPr lang="fr-CA" dirty="0"/>
              <a:t>Il y a peu de jeux qui se déroulent avant les années 1900. </a:t>
            </a:r>
            <a:endParaRPr lang="fr-CA" dirty="0" smtClean="0"/>
          </a:p>
          <a:p>
            <a:pPr fontAlgn="base"/>
            <a:r>
              <a:rPr lang="fr-CA" dirty="0" smtClean="0"/>
              <a:t>Les </a:t>
            </a:r>
            <a:r>
              <a:rPr lang="fr-CA" dirty="0"/>
              <a:t>rares qui se trouvent avant cette période sont situés au Moyen</a:t>
            </a:r>
            <a:r>
              <a:rPr lang="fr-CA" dirty="0" smtClean="0"/>
              <a:t>-Âge</a:t>
            </a:r>
            <a:r>
              <a:rPr lang="fr-CA" dirty="0"/>
              <a:t>. </a:t>
            </a:r>
            <a:endParaRPr lang="fr-CA" dirty="0" smtClean="0"/>
          </a:p>
          <a:p>
            <a:pPr lvl="1" fontAlgn="base"/>
            <a:r>
              <a:rPr lang="fr-CA" dirty="0"/>
              <a:t>D</a:t>
            </a:r>
            <a:r>
              <a:rPr lang="fr-CA" dirty="0" smtClean="0"/>
              <a:t>ur </a:t>
            </a:r>
            <a:r>
              <a:rPr lang="fr-CA" dirty="0"/>
              <a:t>à </a:t>
            </a:r>
            <a:r>
              <a:rPr lang="fr-CA" dirty="0" smtClean="0"/>
              <a:t>réaliser:</a:t>
            </a:r>
          </a:p>
          <a:p>
            <a:pPr lvl="2" fontAlgn="base"/>
            <a:r>
              <a:rPr lang="fr-CA" dirty="0" smtClean="0"/>
              <a:t>chaque </a:t>
            </a:r>
            <a:r>
              <a:rPr lang="fr-CA" dirty="0"/>
              <a:t>élément </a:t>
            </a:r>
            <a:r>
              <a:rPr lang="fr-CA" dirty="0" smtClean="0"/>
              <a:t>doit être </a:t>
            </a:r>
            <a:r>
              <a:rPr lang="fr-CA" dirty="0"/>
              <a:t>à sa </a:t>
            </a:r>
            <a:r>
              <a:rPr lang="fr-CA" dirty="0" smtClean="0"/>
              <a:t>place</a:t>
            </a:r>
            <a:endParaRPr lang="fr-CA" dirty="0"/>
          </a:p>
          <a:p>
            <a:pPr lvl="2" fontAlgn="base"/>
            <a:r>
              <a:rPr lang="fr-CA" dirty="0" smtClean="0"/>
              <a:t>pas </a:t>
            </a:r>
            <a:r>
              <a:rPr lang="fr-CA" dirty="0"/>
              <a:t>d’anachronisme ou alors le joueur le verra et le cadre temporel n’aura plus aucun intérêt et perdra toute sa crédibilité</a:t>
            </a:r>
            <a:r>
              <a:rPr lang="fr-CA" dirty="0" smtClean="0"/>
              <a:t>.</a:t>
            </a:r>
          </a:p>
          <a:p>
            <a:pPr fontAlgn="base"/>
            <a:r>
              <a:rPr lang="fr-CA" dirty="0" smtClean="0"/>
              <a:t>Pas </a:t>
            </a:r>
            <a:r>
              <a:rPr lang="fr-CA" dirty="0"/>
              <a:t>de préhistoire ou de Renaissance. </a:t>
            </a:r>
            <a:endParaRPr lang="fr-CA" dirty="0" smtClean="0"/>
          </a:p>
          <a:p>
            <a:pPr fontAlgn="base"/>
            <a:r>
              <a:rPr lang="fr-CA" dirty="0" smtClean="0"/>
              <a:t>S’il </a:t>
            </a:r>
            <a:r>
              <a:rPr lang="fr-CA" dirty="0"/>
              <a:t>y a si peu de jeux qui ont choisi cette époque, c’est à cause d’une chose : la crédibilité. </a:t>
            </a:r>
            <a:endParaRPr lang="fr-CA" dirty="0" smtClean="0"/>
          </a:p>
        </p:txBody>
      </p:sp>
    </p:spTree>
    <p:extLst>
      <p:ext uri="{BB962C8B-B14F-4D97-AF65-F5344CB8AC3E}">
        <p14:creationId xmlns:p14="http://schemas.microsoft.com/office/powerpoint/2010/main" val="26524168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35181"/>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PASSÉ - LIEU </a:t>
            </a:r>
          </a:p>
          <a:p>
            <a:pPr fontAlgn="base"/>
            <a:r>
              <a:rPr lang="fr-CA" dirty="0" smtClean="0"/>
              <a:t>En </a:t>
            </a:r>
            <a:r>
              <a:rPr lang="fr-CA" dirty="0"/>
              <a:t>ce qui concerne les lieux du jeu, il vaut mieux opter pour un château fort, une forêt ou un village. </a:t>
            </a:r>
            <a:endParaRPr lang="fr-CA" dirty="0" smtClean="0"/>
          </a:p>
          <a:p>
            <a:pPr fontAlgn="base"/>
            <a:r>
              <a:rPr lang="fr-CA" dirty="0" smtClean="0"/>
              <a:t>Mais </a:t>
            </a:r>
            <a:r>
              <a:rPr lang="fr-CA" dirty="0"/>
              <a:t>là encore les villes n’étaient pas aussi grandes que maintenant, attention donc à ne pas en faire trop</a:t>
            </a:r>
            <a:r>
              <a:rPr lang="fr-CA" dirty="0" smtClean="0"/>
              <a:t>.</a:t>
            </a:r>
          </a:p>
          <a:p>
            <a:pPr fontAlgn="base"/>
            <a:r>
              <a:rPr lang="fr-CA" dirty="0" smtClean="0"/>
              <a:t>Pour </a:t>
            </a:r>
            <a:r>
              <a:rPr lang="fr-CA" dirty="0"/>
              <a:t>le scenario, une histoire de sorcières et de magie noire est la plus plausible, mais fantômes et compagnie sont les bienvenus</a:t>
            </a:r>
            <a:r>
              <a:rPr lang="fr-CA" dirty="0" smtClean="0"/>
              <a:t>.</a:t>
            </a:r>
          </a:p>
          <a:p>
            <a:pPr fontAlgn="base"/>
            <a:r>
              <a:rPr lang="fr-CA" dirty="0" smtClean="0"/>
              <a:t>La </a:t>
            </a:r>
            <a:r>
              <a:rPr lang="fr-CA" dirty="0"/>
              <a:t>musique est plus classique, pas d’éléments modernes, comme des </a:t>
            </a:r>
            <a:r>
              <a:rPr lang="fr-CA" dirty="0" smtClean="0"/>
              <a:t>synthétiseurs </a:t>
            </a:r>
            <a:r>
              <a:rPr lang="fr-CA" dirty="0"/>
              <a:t>ou guitares électriques. </a:t>
            </a:r>
            <a:endParaRPr lang="fr-CA" dirty="0" smtClean="0"/>
          </a:p>
        </p:txBody>
      </p:sp>
    </p:spTree>
    <p:extLst>
      <p:ext uri="{BB962C8B-B14F-4D97-AF65-F5344CB8AC3E}">
        <p14:creationId xmlns:p14="http://schemas.microsoft.com/office/powerpoint/2010/main" val="36213652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7" name="Image 6" descr="Happy-Halloween-halloween-15314351-1280-800.jpg"/>
          <p:cNvPicPr>
            <a:picLocks noChangeAspect="1"/>
          </p:cNvPicPr>
          <p:nvPr/>
        </p:nvPicPr>
        <p:blipFill>
          <a:blip r:embed="rId2" cstate="print"/>
          <a:stretch>
            <a:fillRect/>
          </a:stretch>
        </p:blipFill>
        <p:spPr>
          <a:xfrm>
            <a:off x="-545191" y="-103517"/>
            <a:ext cx="11138427" cy="6961517"/>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35181"/>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PRÉSENT - TEMPS</a:t>
            </a:r>
            <a:endParaRPr lang="fr-CA" dirty="0" smtClean="0"/>
          </a:p>
          <a:p>
            <a:pPr fontAlgn="base"/>
            <a:r>
              <a:rPr lang="fr-CA" dirty="0"/>
              <a:t>La très grande majorité de jeux angoissant se déroulent à notre époque, ou tout du moins aux alentours. </a:t>
            </a:r>
            <a:endParaRPr lang="fr-CA" dirty="0" smtClean="0"/>
          </a:p>
          <a:p>
            <a:pPr fontAlgn="base"/>
            <a:r>
              <a:rPr lang="fr-CA" dirty="0" smtClean="0"/>
              <a:t>Ainsi </a:t>
            </a:r>
            <a:r>
              <a:rPr lang="fr-CA" dirty="0"/>
              <a:t>on se retrouvera dans les années dans lesquels on vit, ce qui est troublant, dérangeant, car on s’y retrouve, on a des repères, ajoutant un effet de réalisme au jeu </a:t>
            </a:r>
            <a:r>
              <a:rPr lang="fr-CA" dirty="0" smtClean="0"/>
              <a:t>:</a:t>
            </a:r>
          </a:p>
          <a:p>
            <a:pPr marL="0" indent="0" fontAlgn="base">
              <a:buNone/>
            </a:pPr>
            <a:r>
              <a:rPr lang="fr-CA" sz="1800" i="1" dirty="0" smtClean="0"/>
              <a:t>On </a:t>
            </a:r>
            <a:r>
              <a:rPr lang="fr-CA" sz="1800" i="1" dirty="0"/>
              <a:t>retrouve les mêmes objets, </a:t>
            </a:r>
            <a:r>
              <a:rPr lang="fr-CA" sz="1800" i="1" dirty="0" smtClean="0"/>
              <a:t>les </a:t>
            </a:r>
            <a:r>
              <a:rPr lang="fr-CA" sz="1800" i="1" dirty="0"/>
              <a:t>mêmes éléments que l’on pourrait rencontrer en sortant de chez soi pour aller acheter une bouteille de </a:t>
            </a:r>
            <a:r>
              <a:rPr lang="fr-CA" sz="1800" i="1" dirty="0" smtClean="0"/>
              <a:t>lait!</a:t>
            </a:r>
          </a:p>
        </p:txBody>
      </p:sp>
    </p:spTree>
    <p:extLst>
      <p:ext uri="{BB962C8B-B14F-4D97-AF65-F5344CB8AC3E}">
        <p14:creationId xmlns:p14="http://schemas.microsoft.com/office/powerpoint/2010/main" val="35441458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23636"/>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PRÉSENT - LIEU</a:t>
            </a:r>
            <a:endParaRPr lang="fr-CA" dirty="0" smtClean="0"/>
          </a:p>
          <a:p>
            <a:pPr fontAlgn="base"/>
            <a:r>
              <a:rPr lang="fr-CA" dirty="0" smtClean="0"/>
              <a:t>Les </a:t>
            </a:r>
            <a:r>
              <a:rPr lang="fr-CA" dirty="0"/>
              <a:t>lieux sont extrêmement variés, allant du hangar abandonné au champ de maïs, en passant par la ville ou l’hôpital. </a:t>
            </a:r>
            <a:endParaRPr lang="fr-CA" dirty="0" smtClean="0"/>
          </a:p>
          <a:p>
            <a:pPr fontAlgn="base"/>
            <a:r>
              <a:rPr lang="fr-CA" dirty="0" smtClean="0"/>
              <a:t>Il </a:t>
            </a:r>
            <a:r>
              <a:rPr lang="fr-CA" dirty="0"/>
              <a:t>y a très peu de limites, on risque beaucoup moins les anachronismes que pour le cadre du </a:t>
            </a:r>
            <a:r>
              <a:rPr lang="fr-CA" dirty="0" smtClean="0"/>
              <a:t>passé.</a:t>
            </a:r>
          </a:p>
          <a:p>
            <a:pPr fontAlgn="base"/>
            <a:r>
              <a:rPr lang="fr-CA" dirty="0" smtClean="0"/>
              <a:t>Les </a:t>
            </a:r>
            <a:r>
              <a:rPr lang="fr-CA" dirty="0"/>
              <a:t>jeux se déroulant dans cette époque tournent autour de deux types de scenarii : les infections virales, chimiques, etc., et les « trucs d’outre monde », le paranormal, et autres. </a:t>
            </a:r>
            <a:endParaRPr lang="fr-CA" dirty="0" smtClean="0"/>
          </a:p>
          <a:p>
            <a:pPr lvl="1" fontAlgn="base"/>
            <a:r>
              <a:rPr lang="fr-CA" dirty="0" smtClean="0"/>
              <a:t>Ainsi </a:t>
            </a:r>
            <a:r>
              <a:rPr lang="fr-CA" dirty="0"/>
              <a:t>on a d’un côté les zombies, les mutants et de l’autre les esprits, et les fantômes</a:t>
            </a:r>
            <a:r>
              <a:rPr lang="fr-CA" dirty="0" smtClean="0"/>
              <a:t>.</a:t>
            </a:r>
          </a:p>
          <a:p>
            <a:pPr fontAlgn="base"/>
            <a:r>
              <a:rPr lang="fr-CA" dirty="0" smtClean="0"/>
              <a:t>La </a:t>
            </a:r>
            <a:r>
              <a:rPr lang="fr-CA" dirty="0"/>
              <a:t>musique n’est pas grandement influencée : elle est moderne, mais sans plus.</a:t>
            </a:r>
          </a:p>
        </p:txBody>
      </p:sp>
    </p:spTree>
    <p:extLst>
      <p:ext uri="{BB962C8B-B14F-4D97-AF65-F5344CB8AC3E}">
        <p14:creationId xmlns:p14="http://schemas.microsoft.com/office/powerpoint/2010/main" val="36790969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6" name="Image 5" descr="19195000.jpg"/>
          <p:cNvPicPr>
            <a:picLocks noChangeAspect="1"/>
          </p:cNvPicPr>
          <p:nvPr/>
        </p:nvPicPr>
        <p:blipFill>
          <a:blip r:embed="rId2" cstate="print"/>
          <a:stretch>
            <a:fillRect/>
          </a:stretch>
        </p:blipFill>
        <p:spPr>
          <a:xfrm>
            <a:off x="-1524000" y="0"/>
            <a:ext cx="12192000" cy="6858000"/>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fontAlgn="base">
              <a:buNone/>
            </a:pPr>
            <a:r>
              <a:rPr lang="fr-CA" b="1" dirty="0" smtClean="0"/>
              <a:t>FUTUR </a:t>
            </a:r>
            <a:r>
              <a:rPr lang="en-US" b="1" dirty="0" smtClean="0"/>
              <a:t>- EN TEMPS ET LIEU</a:t>
            </a:r>
            <a:r>
              <a:rPr lang="fr-CA" b="1" dirty="0" smtClean="0"/>
              <a:t> </a:t>
            </a:r>
          </a:p>
          <a:p>
            <a:pPr fontAlgn="base"/>
            <a:r>
              <a:rPr lang="fr-CA" dirty="0"/>
              <a:t>Le cadre temporel : une nouvelle vague de jeux d’horreur, </a:t>
            </a:r>
            <a:r>
              <a:rPr lang="fr-CA" dirty="0" smtClean="0"/>
              <a:t>prenant </a:t>
            </a:r>
            <a:r>
              <a:rPr lang="fr-CA" dirty="0"/>
              <a:t>place dans un cadre futuriste arrive. </a:t>
            </a:r>
            <a:endParaRPr lang="fr-CA" dirty="0" smtClean="0"/>
          </a:p>
          <a:p>
            <a:pPr fontAlgn="base"/>
            <a:r>
              <a:rPr lang="fr-CA" dirty="0" smtClean="0"/>
              <a:t>Ainsi</a:t>
            </a:r>
            <a:r>
              <a:rPr lang="fr-CA" dirty="0"/>
              <a:t>, on se retrouve dans un univers de science-fiction, et là, l’esprit n’a plus aucune </a:t>
            </a:r>
            <a:r>
              <a:rPr lang="fr-CA" dirty="0" smtClean="0"/>
              <a:t>limite; </a:t>
            </a:r>
          </a:p>
          <a:p>
            <a:pPr lvl="1" fontAlgn="base"/>
            <a:r>
              <a:rPr lang="fr-CA" dirty="0" smtClean="0"/>
              <a:t>Des </a:t>
            </a:r>
            <a:r>
              <a:rPr lang="fr-CA" dirty="0"/>
              <a:t>vaisseaux spatiaux aux planètes hostiles, y en a pour tous les goûts. </a:t>
            </a:r>
            <a:endParaRPr lang="fr-CA" dirty="0" smtClean="0"/>
          </a:p>
          <a:p>
            <a:pPr fontAlgn="base"/>
            <a:r>
              <a:rPr lang="fr-CA" dirty="0" smtClean="0"/>
              <a:t>De </a:t>
            </a:r>
            <a:r>
              <a:rPr lang="fr-CA" dirty="0"/>
              <a:t>plus, les anachronismes sont quasi inexistants. </a:t>
            </a:r>
            <a:endParaRPr lang="fr-CA" dirty="0" smtClean="0"/>
          </a:p>
          <a:p>
            <a:pPr fontAlgn="base"/>
            <a:r>
              <a:rPr lang="fr-CA" dirty="0" smtClean="0"/>
              <a:t>Les </a:t>
            </a:r>
            <a:r>
              <a:rPr lang="fr-CA" dirty="0"/>
              <a:t>scenarii sont illimités : virus, maladies, espèce </a:t>
            </a:r>
            <a:r>
              <a:rPr lang="fr-CA" dirty="0" err="1"/>
              <a:t>alien</a:t>
            </a:r>
            <a:r>
              <a:rPr lang="fr-CA" dirty="0"/>
              <a:t>, invasion, planète inconnue, etc…, tout comme les ennemis qui résultent du scenario</a:t>
            </a:r>
            <a:r>
              <a:rPr lang="fr-CA" dirty="0" smtClean="0"/>
              <a:t>.</a:t>
            </a:r>
          </a:p>
          <a:p>
            <a:pPr fontAlgn="base"/>
            <a:r>
              <a:rPr lang="fr-CA" dirty="0" smtClean="0"/>
              <a:t>La </a:t>
            </a:r>
            <a:r>
              <a:rPr lang="fr-CA" dirty="0"/>
              <a:t>musique est futuriste, mais on peut aussi retrouver du </a:t>
            </a:r>
            <a:r>
              <a:rPr lang="fr-CA" dirty="0" smtClean="0"/>
              <a:t>classique.</a:t>
            </a:r>
            <a:endParaRPr lang="fr-CA" dirty="0"/>
          </a:p>
        </p:txBody>
      </p:sp>
    </p:spTree>
    <p:extLst>
      <p:ext uri="{BB962C8B-B14F-4D97-AF65-F5344CB8AC3E}">
        <p14:creationId xmlns:p14="http://schemas.microsoft.com/office/powerpoint/2010/main" val="11343687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spital.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83190" y="0"/>
            <a:ext cx="12505761" cy="6857999"/>
          </a:xfrm>
          <a:prstGeom prst="rect">
            <a:avLst/>
          </a:prstGeom>
        </p:spPr>
      </p:pic>
    </p:spTree>
    <p:extLst>
      <p:ext uri="{BB962C8B-B14F-4D97-AF65-F5344CB8AC3E}">
        <p14:creationId xmlns:p14="http://schemas.microsoft.com/office/powerpoint/2010/main" val="2705125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12090"/>
            <a:ext cx="7792345"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dirty="0" smtClean="0"/>
              <a:t>La mission principale d’un jeu d’épouvante est de garder le joueur bien éveillé tout au long du jeu.</a:t>
            </a:r>
          </a:p>
          <a:p>
            <a:r>
              <a:rPr lang="fr-CA" dirty="0"/>
              <a:t>La musique sera utilisée pour </a:t>
            </a:r>
            <a:r>
              <a:rPr lang="fr-CA" dirty="0" smtClean="0"/>
              <a:t>faire </a:t>
            </a:r>
            <a:r>
              <a:rPr lang="fr-CA" dirty="0"/>
              <a:t>vivre différentes </a:t>
            </a:r>
            <a:r>
              <a:rPr lang="fr-CA" dirty="0" smtClean="0"/>
              <a:t>émotions au joueur;</a:t>
            </a:r>
            <a:endParaRPr lang="fr-CA" dirty="0"/>
          </a:p>
          <a:p>
            <a:pPr lvl="1"/>
            <a:r>
              <a:rPr lang="fr-CA" dirty="0" smtClean="0"/>
              <a:t>Peur</a:t>
            </a:r>
            <a:endParaRPr lang="fr-CA" dirty="0"/>
          </a:p>
          <a:p>
            <a:pPr lvl="1"/>
            <a:r>
              <a:rPr lang="fr-CA" dirty="0" smtClean="0"/>
              <a:t>Stress</a:t>
            </a:r>
          </a:p>
          <a:p>
            <a:pPr lvl="1"/>
            <a:r>
              <a:rPr lang="fr-CA" dirty="0" smtClean="0"/>
              <a:t>Tension</a:t>
            </a:r>
          </a:p>
          <a:p>
            <a:pPr lvl="1"/>
            <a:r>
              <a:rPr lang="fr-CA" dirty="0" smtClean="0"/>
              <a:t>Etc...</a:t>
            </a:r>
          </a:p>
          <a:p>
            <a:endParaRPr lang="fr-CA" dirty="0" smtClean="0"/>
          </a:p>
          <a:p>
            <a:pPr lvl="1"/>
            <a:endParaRPr lang="fr-CA" dirty="0" smtClean="0"/>
          </a:p>
        </p:txBody>
      </p:sp>
    </p:spTree>
    <p:extLst>
      <p:ext uri="{BB962C8B-B14F-4D97-AF65-F5344CB8AC3E}">
        <p14:creationId xmlns:p14="http://schemas.microsoft.com/office/powerpoint/2010/main" val="4270370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lumOff val="50000"/>
            </a:schemeClr>
          </a:solidFill>
        </p:spPr>
        <p:txBody>
          <a:bodyPr>
            <a:normAutofit/>
          </a:bodyPr>
          <a:lstStyle/>
          <a:p>
            <a:pPr lvl="0"/>
            <a:r>
              <a:rPr lang="en-US" sz="2500" b="1" cap="all" dirty="0" smtClean="0">
                <a:solidFill>
                  <a:schemeClr val="tx1"/>
                </a:solidFill>
              </a:rPr>
              <a:t>L</a:t>
            </a:r>
            <a:r>
              <a:rPr lang="fr-CA" sz="2500" b="1" cap="all" dirty="0" smtClean="0">
                <a:solidFill>
                  <a:schemeClr val="tx1"/>
                </a:solidFill>
              </a:rPr>
              <a:t>e JOUEUR</a:t>
            </a:r>
            <a:endParaRPr lang="fr-CA" sz="2500" b="1" cap="all" dirty="0">
              <a:solidFill>
                <a:schemeClr val="tx1"/>
              </a:solidFill>
            </a:endParaRPr>
          </a:p>
        </p:txBody>
      </p:sp>
      <p:sp>
        <p:nvSpPr>
          <p:cNvPr id="4" name="Content Placeholder 2"/>
          <p:cNvSpPr txBox="1">
            <a:spLocks/>
          </p:cNvSpPr>
          <p:nvPr/>
        </p:nvSpPr>
        <p:spPr>
          <a:xfrm>
            <a:off x="947564" y="2119183"/>
            <a:ext cx="7792345" cy="213754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r>
              <a:rPr lang="fr-CA" dirty="0"/>
              <a:t>Tout d’abord, si un joueur joue à un jeu d’horreur, c’est généralement parce qu’il aime avoir peur. </a:t>
            </a:r>
            <a:endParaRPr lang="fr-CA" dirty="0" smtClean="0"/>
          </a:p>
          <a:p>
            <a:pPr lvl="1" fontAlgn="base">
              <a:spcBef>
                <a:spcPts val="1200"/>
              </a:spcBef>
            </a:pPr>
            <a:r>
              <a:rPr lang="fr-CA" dirty="0" smtClean="0"/>
              <a:t>Il </a:t>
            </a:r>
            <a:r>
              <a:rPr lang="fr-CA" dirty="0"/>
              <a:t>aime cette sensation quand il sursaute face à un ennemi. Et cela devient addictif, le joueur en veux de plus en </a:t>
            </a:r>
            <a:r>
              <a:rPr lang="fr-CA" dirty="0" smtClean="0"/>
              <a:t>plus, </a:t>
            </a:r>
            <a:r>
              <a:rPr lang="fr-CA" dirty="0"/>
              <a:t>pour satisfaire sa faim grandissante de sensations fortes. </a:t>
            </a:r>
            <a:endParaRPr lang="fr-CA" dirty="0" smtClean="0"/>
          </a:p>
          <a:p>
            <a:pPr lvl="1" fontAlgn="base">
              <a:spcBef>
                <a:spcPts val="1200"/>
              </a:spcBef>
            </a:pPr>
            <a:r>
              <a:rPr lang="fr-CA" dirty="0" smtClean="0"/>
              <a:t>Il </a:t>
            </a:r>
            <a:r>
              <a:rPr lang="fr-CA" dirty="0"/>
              <a:t>ira chercher les jeux les plus horrifiques </a:t>
            </a:r>
            <a:r>
              <a:rPr lang="fr-CA" dirty="0" smtClean="0"/>
              <a:t>possible</a:t>
            </a:r>
            <a:r>
              <a:rPr lang="fr-CA" dirty="0"/>
              <a:t>. </a:t>
            </a:r>
            <a:endParaRPr lang="fr-CA" dirty="0" smtClean="0"/>
          </a:p>
          <a:p>
            <a:pPr lvl="1" fontAlgn="base">
              <a:spcBef>
                <a:spcPts val="1200"/>
              </a:spcBef>
            </a:pPr>
            <a:r>
              <a:rPr lang="fr-CA" dirty="0"/>
              <a:t>L</a:t>
            </a:r>
            <a:r>
              <a:rPr lang="fr-CA" dirty="0" smtClean="0"/>
              <a:t>a </a:t>
            </a:r>
            <a:r>
              <a:rPr lang="fr-CA" dirty="0"/>
              <a:t>peur qu’il ressent en jouant à un jeu d’horreur est une peur « maitrisée » : il sait qu’il a peur, pourquoi, et comment s’en sortir. </a:t>
            </a:r>
            <a:endParaRPr lang="fr-CA" dirty="0" smtClean="0"/>
          </a:p>
          <a:p>
            <a:pPr marL="6350" indent="0" fontAlgn="base">
              <a:buNone/>
            </a:pPr>
            <a:r>
              <a:rPr lang="fr-CA" dirty="0"/>
              <a:t>Vous ne ressentirez pas la même peur face au véritable mutant qui se trouve en ce moment derrière vous (tournez-vous doucement)</a:t>
            </a:r>
            <a:r>
              <a:rPr lang="fr-CA" dirty="0" smtClean="0"/>
              <a:t>.</a:t>
            </a:r>
            <a:endParaRPr lang="fr-CA" dirty="0"/>
          </a:p>
        </p:txBody>
      </p:sp>
    </p:spTree>
    <p:extLst>
      <p:ext uri="{BB962C8B-B14F-4D97-AF65-F5344CB8AC3E}">
        <p14:creationId xmlns:p14="http://schemas.microsoft.com/office/powerpoint/2010/main" val="1776311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r>
              <a:rPr lang="fr-CA" dirty="0" smtClean="0"/>
              <a:t>D’autres joueurs</a:t>
            </a:r>
            <a:r>
              <a:rPr lang="fr-CA" dirty="0"/>
              <a:t> </a:t>
            </a:r>
            <a:r>
              <a:rPr lang="fr-CA" dirty="0" smtClean="0"/>
              <a:t>jouent à ces jeux pour simplement se divertir, comme ils joueraient à un jeu de course ou de sport. </a:t>
            </a:r>
          </a:p>
          <a:p>
            <a:pPr lvl="1" fontAlgn="base"/>
            <a:r>
              <a:rPr lang="fr-CA" dirty="0" smtClean="0"/>
              <a:t>Ils savent que c’est un jeu et que les zombies n’existent pas (bande de naïfs</a:t>
            </a:r>
            <a:r>
              <a:rPr lang="en-US" dirty="0" smtClean="0">
                <a:sym typeface="Wingdings"/>
              </a:rPr>
              <a:t></a:t>
            </a:r>
            <a:r>
              <a:rPr lang="fr-CA" dirty="0" smtClean="0"/>
              <a:t>), et qu’à la fin de leur partie, ils iront se coucher, rêver de licornes et de poneys sauvages.</a:t>
            </a:r>
          </a:p>
          <a:p>
            <a:pPr fontAlgn="base"/>
            <a:r>
              <a:rPr lang="fr-CA" dirty="0" smtClean="0"/>
              <a:t>Il y a d’autres joueurs, mais ceux-là ne jouent jamais à des jeux d’horreur… Parce que… ils ont trop peur pour jouer !</a:t>
            </a:r>
            <a:endParaRPr lang="fr-CA" dirty="0"/>
          </a:p>
        </p:txBody>
      </p:sp>
    </p:spTree>
    <p:extLst>
      <p:ext uri="{BB962C8B-B14F-4D97-AF65-F5344CB8AC3E}">
        <p14:creationId xmlns:p14="http://schemas.microsoft.com/office/powerpoint/2010/main" val="3848541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r>
              <a:rPr lang="fr-CA" dirty="0"/>
              <a:t>Cependant il y a certains éléments qui font et feront toujours peur au joueur :</a:t>
            </a:r>
          </a:p>
          <a:p>
            <a:pPr lvl="1" fontAlgn="base">
              <a:spcBef>
                <a:spcPts val="1800"/>
              </a:spcBef>
            </a:pPr>
            <a:r>
              <a:rPr lang="fr-CA" b="1" dirty="0" smtClean="0"/>
              <a:t>L’Effet </a:t>
            </a:r>
            <a:r>
              <a:rPr lang="fr-CA" b="1" dirty="0"/>
              <a:t>de surprise :</a:t>
            </a:r>
            <a:r>
              <a:rPr lang="fr-CA" dirty="0"/>
              <a:t> </a:t>
            </a:r>
            <a:endParaRPr lang="fr-CA" dirty="0" smtClean="0"/>
          </a:p>
          <a:p>
            <a:pPr lvl="2" fontAlgn="base">
              <a:spcBef>
                <a:spcPts val="1800"/>
              </a:spcBef>
            </a:pPr>
            <a:r>
              <a:rPr lang="fr-CA" dirty="0" smtClean="0"/>
              <a:t>Le </a:t>
            </a:r>
            <a:r>
              <a:rPr lang="fr-CA" dirty="0"/>
              <a:t>plus efficace et le plus connu des effets : c’est lorsqu’un évènement se produit au moment où vous vous y </a:t>
            </a:r>
            <a:r>
              <a:rPr lang="fr-CA" dirty="0" smtClean="0"/>
              <a:t>attendez </a:t>
            </a:r>
            <a:r>
              <a:rPr lang="fr-CA" dirty="0"/>
              <a:t>le </a:t>
            </a:r>
            <a:r>
              <a:rPr lang="fr-CA" dirty="0" smtClean="0"/>
              <a:t>moins.</a:t>
            </a:r>
          </a:p>
          <a:p>
            <a:pPr lvl="1" fontAlgn="base">
              <a:spcBef>
                <a:spcPts val="1800"/>
              </a:spcBef>
            </a:pPr>
            <a:r>
              <a:rPr lang="fr-CA" b="1" dirty="0" smtClean="0"/>
              <a:t>L’Effet </a:t>
            </a:r>
            <a:r>
              <a:rPr lang="fr-CA" b="1" dirty="0"/>
              <a:t>« je viens de voir un monstre rentrer dans une pièce sombre et je suis obligé de rentrer pour continuer » </a:t>
            </a:r>
            <a:endParaRPr lang="fr-CA" dirty="0" smtClean="0"/>
          </a:p>
        </p:txBody>
      </p:sp>
    </p:spTree>
    <p:extLst>
      <p:ext uri="{BB962C8B-B14F-4D97-AF65-F5344CB8AC3E}">
        <p14:creationId xmlns:p14="http://schemas.microsoft.com/office/powerpoint/2010/main" val="647854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1">
            <a:schemeClr val="dk1"/>
          </a:lnRef>
          <a:fillRef idx="3">
            <a:schemeClr val="dk1"/>
          </a:fillRef>
          <a:effectRef idx="2">
            <a:schemeClr val="dk1"/>
          </a:effectRef>
          <a:fontRef idx="minor">
            <a:schemeClr val="lt1"/>
          </a:fontRef>
        </p:style>
        <p:txBody>
          <a:bodyPr rIns="828000" rtlCol="0" anchor="ctr"/>
          <a:lstStyle/>
          <a:p>
            <a:pPr lvl="2" algn="ctr" fontAlgn="base">
              <a:buNone/>
            </a:pPr>
            <a:r>
              <a:rPr lang="fr-CA" sz="2000" i="1" dirty="0" smtClean="0"/>
              <a:t>Vous </a:t>
            </a:r>
            <a:r>
              <a:rPr lang="fr-CA" sz="2000" i="1" dirty="0"/>
              <a:t>vous baladez tranquillement dans une usine abandonnée, quand vous voyez un mouvement furtif se glisser dans une salle qui se trouve en face de vous</a:t>
            </a:r>
            <a:r>
              <a:rPr lang="fr-CA" sz="2000" i="1" dirty="0" smtClean="0"/>
              <a:t>.</a:t>
            </a:r>
          </a:p>
          <a:p>
            <a:pPr lvl="2" algn="ctr" fontAlgn="base">
              <a:buNone/>
            </a:pPr>
            <a:r>
              <a:rPr lang="fr-CA" sz="2000" i="1" dirty="0" smtClean="0"/>
              <a:t> </a:t>
            </a:r>
            <a:endParaRPr lang="fr-CA" sz="2000" i="1" dirty="0"/>
          </a:p>
          <a:p>
            <a:pPr lvl="2" algn="ctr" fontAlgn="base">
              <a:buNone/>
            </a:pPr>
            <a:r>
              <a:rPr lang="fr-CA" sz="2000" i="1" dirty="0" smtClean="0"/>
              <a:t>Impossible </a:t>
            </a:r>
            <a:r>
              <a:rPr lang="fr-CA" sz="2000" i="1" dirty="0"/>
              <a:t>bien sûr de faire demi-tour, il ne vous reste plus qu’à entrer dans le dernier endroit où vous voulez entrer</a:t>
            </a:r>
            <a:r>
              <a:rPr lang="fr-CA" sz="2000" i="1" dirty="0" smtClean="0"/>
              <a:t>.</a:t>
            </a:r>
          </a:p>
          <a:p>
            <a:pPr lvl="2" algn="ctr" fontAlgn="base">
              <a:buNone/>
            </a:pPr>
            <a:r>
              <a:rPr lang="fr-CA" sz="2000" i="1" dirty="0" smtClean="0"/>
              <a:t> </a:t>
            </a:r>
            <a:endParaRPr lang="fr-CA" sz="2000" i="1" dirty="0"/>
          </a:p>
          <a:p>
            <a:pPr lvl="2" algn="ctr" fontAlgn="base">
              <a:buNone/>
            </a:pPr>
            <a:r>
              <a:rPr lang="fr-CA" sz="2000" i="1" dirty="0" smtClean="0"/>
              <a:t>Et </a:t>
            </a:r>
            <a:r>
              <a:rPr lang="fr-CA" sz="2000" i="1" dirty="0"/>
              <a:t>généralement quand on rentre, il n’y a rien, alors la tension augmente, vous continuez à avancer doucement, pour au final hurler face à la horde d’ennemis qui se rue sur vous</a:t>
            </a:r>
            <a:r>
              <a:rPr lang="fr-CA" sz="2000" dirty="0"/>
              <a:t> </a:t>
            </a:r>
            <a:r>
              <a:rPr lang="fr-CA" sz="2000" dirty="0">
                <a:sym typeface="Wingdings" pitchFamily="2" charset="2"/>
              </a:rPr>
              <a:t></a:t>
            </a:r>
            <a:r>
              <a:rPr lang="fr-CA" sz="1500" i="1" dirty="0"/>
              <a:t>.</a:t>
            </a:r>
          </a:p>
          <a:p>
            <a:pPr algn="ctr"/>
            <a:endParaRPr lang="fr-CA" dirty="0"/>
          </a:p>
        </p:txBody>
      </p:sp>
    </p:spTree>
    <p:extLst>
      <p:ext uri="{BB962C8B-B14F-4D97-AF65-F5344CB8AC3E}">
        <p14:creationId xmlns:p14="http://schemas.microsoft.com/office/powerpoint/2010/main" val="3982391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912091"/>
            <a:ext cx="7630709"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fontAlgn="base">
              <a:spcBef>
                <a:spcPts val="1800"/>
              </a:spcBef>
            </a:pPr>
            <a:r>
              <a:rPr lang="fr-CA" dirty="0">
                <a:solidFill>
                  <a:schemeClr val="accent2"/>
                </a:solidFill>
              </a:rPr>
              <a:t>Cependant il y a certains éléments qui font et feront toujours peur au joueur </a:t>
            </a:r>
            <a:r>
              <a:rPr lang="fr-CA" dirty="0" smtClean="0">
                <a:solidFill>
                  <a:schemeClr val="accent2"/>
                </a:solidFill>
              </a:rPr>
              <a:t>:</a:t>
            </a:r>
            <a:endParaRPr lang="fr-CA" dirty="0">
              <a:solidFill>
                <a:schemeClr val="accent2"/>
              </a:solidFill>
            </a:endParaRPr>
          </a:p>
          <a:p>
            <a:pPr lvl="1" fontAlgn="base">
              <a:spcBef>
                <a:spcPts val="1800"/>
              </a:spcBef>
            </a:pPr>
            <a:r>
              <a:rPr lang="fr-CA" b="1" dirty="0" smtClean="0"/>
              <a:t>L’Effet </a:t>
            </a:r>
            <a:r>
              <a:rPr lang="fr-CA" b="1" dirty="0"/>
              <a:t>de « l’obscurité subite » :</a:t>
            </a:r>
            <a:r>
              <a:rPr lang="fr-CA" dirty="0"/>
              <a:t> </a:t>
            </a:r>
            <a:endParaRPr lang="fr-CA" dirty="0" smtClean="0"/>
          </a:p>
          <a:p>
            <a:pPr lvl="2" fontAlgn="base">
              <a:spcBef>
                <a:spcPts val="1800"/>
              </a:spcBef>
            </a:pPr>
            <a:r>
              <a:rPr lang="fr-CA" dirty="0" smtClean="0"/>
              <a:t>Cet </a:t>
            </a:r>
            <a:r>
              <a:rPr lang="fr-CA" dirty="0"/>
              <a:t>effet peut s’apparenter à l’effet de surprise, mais possède ses propres caractéristiques </a:t>
            </a:r>
            <a:endParaRPr lang="fr-CA" dirty="0" smtClean="0"/>
          </a:p>
        </p:txBody>
      </p:sp>
    </p:spTree>
    <p:extLst>
      <p:ext uri="{BB962C8B-B14F-4D97-AF65-F5344CB8AC3E}">
        <p14:creationId xmlns:p14="http://schemas.microsoft.com/office/powerpoint/2010/main" val="15095312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p:spPr>
        <p:style>
          <a:lnRef idx="1">
            <a:schemeClr val="dk1"/>
          </a:lnRef>
          <a:fillRef idx="3">
            <a:schemeClr val="dk1"/>
          </a:fillRef>
          <a:effectRef idx="2">
            <a:schemeClr val="dk1"/>
          </a:effectRef>
          <a:fontRef idx="minor">
            <a:schemeClr val="lt1"/>
          </a:fontRef>
        </p:style>
        <p:txBody>
          <a:bodyPr rIns="828000" rtlCol="0" anchor="ctr"/>
          <a:lstStyle/>
          <a:p>
            <a:pPr lvl="2" algn="ctr" fontAlgn="base">
              <a:buNone/>
            </a:pPr>
            <a:r>
              <a:rPr lang="fr-CA" sz="2000" i="1" dirty="0" smtClean="0"/>
              <a:t>Vous </a:t>
            </a:r>
            <a:r>
              <a:rPr lang="fr-CA" sz="2000" i="1" dirty="0"/>
              <a:t>avancez dans une salle plutôt calme, toutes les lumières s’éteignent et vous vous retrouvez dans le noir</a:t>
            </a:r>
            <a:r>
              <a:rPr lang="fr-CA" sz="2000" i="1" dirty="0" smtClean="0"/>
              <a:t>.</a:t>
            </a:r>
          </a:p>
          <a:p>
            <a:pPr lvl="2" algn="ctr" fontAlgn="base">
              <a:buNone/>
            </a:pPr>
            <a:endParaRPr lang="fr-CA" sz="2000" i="1" dirty="0"/>
          </a:p>
          <a:p>
            <a:pPr lvl="2" algn="ctr" fontAlgn="base">
              <a:buNone/>
            </a:pPr>
            <a:r>
              <a:rPr lang="fr-CA" sz="2000" i="1" dirty="0" smtClean="0"/>
              <a:t> </a:t>
            </a:r>
            <a:r>
              <a:rPr lang="fr-CA" sz="2000" i="1" dirty="0"/>
              <a:t>(Agrémentons tout cela de bruitages d’ennemis semblant proches et quelques lumières faiblardes, et vous vous retrouvez dans une situation effrayante)</a:t>
            </a:r>
            <a:r>
              <a:rPr lang="fr-CA" sz="2000" i="1" dirty="0" smtClean="0"/>
              <a:t>.</a:t>
            </a:r>
            <a:endParaRPr lang="fr-CA" sz="1500" i="1" dirty="0"/>
          </a:p>
          <a:p>
            <a:pPr algn="ctr"/>
            <a:endParaRPr lang="fr-CA" dirty="0"/>
          </a:p>
        </p:txBody>
      </p:sp>
    </p:spTree>
    <p:extLst>
      <p:ext uri="{BB962C8B-B14F-4D97-AF65-F5344CB8AC3E}">
        <p14:creationId xmlns:p14="http://schemas.microsoft.com/office/powerpoint/2010/main" val="38966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58151"/>
            <a:ext cx="8913813" cy="914400"/>
          </a:xfrm>
        </p:spPr>
        <p:txBody>
          <a:bodyPr>
            <a:normAutofit/>
          </a:bodyPr>
          <a:lstStyle/>
          <a:p>
            <a:r>
              <a:rPr lang="fr-CA" sz="2800" b="1" smtClean="0"/>
              <a:t>Travail d’équipe en </a:t>
            </a:r>
            <a:r>
              <a:rPr lang="fr-CA" sz="2800" b="1" dirty="0" smtClean="0"/>
              <a:t>classe</a:t>
            </a:r>
          </a:p>
        </p:txBody>
      </p:sp>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sp>
        <p:nvSpPr>
          <p:cNvPr id="4" name="Content Placeholder 2"/>
          <p:cNvSpPr txBox="1">
            <a:spLocks/>
          </p:cNvSpPr>
          <p:nvPr/>
        </p:nvSpPr>
        <p:spPr>
          <a:xfrm>
            <a:off x="1099964" y="17404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b="1" dirty="0" smtClean="0"/>
              <a:t>Objectif</a:t>
            </a:r>
            <a:r>
              <a:rPr lang="fr-CA" b="1" dirty="0"/>
              <a:t> : </a:t>
            </a:r>
            <a:endParaRPr lang="fr-CA" b="1" dirty="0" smtClean="0"/>
          </a:p>
          <a:p>
            <a:pPr marL="361950" lvl="1" indent="-12700">
              <a:buNone/>
            </a:pPr>
            <a:r>
              <a:rPr lang="fr-CA" sz="1500" dirty="0" smtClean="0"/>
              <a:t>Concevoir une idée de niveau à partir de l’une des images suivantes (prochaines diapositives). </a:t>
            </a:r>
            <a:endParaRPr lang="fr-CA" sz="1500" dirty="0"/>
          </a:p>
          <a:p>
            <a:r>
              <a:rPr lang="fr-CA" b="1" dirty="0" smtClean="0"/>
              <a:t>Définir</a:t>
            </a:r>
            <a:r>
              <a:rPr lang="fr-CA" b="1" dirty="0"/>
              <a:t> </a:t>
            </a:r>
            <a:r>
              <a:rPr lang="fr-CA" b="1" dirty="0" smtClean="0"/>
              <a:t>:</a:t>
            </a:r>
          </a:p>
          <a:p>
            <a:pPr lvl="1"/>
            <a:r>
              <a:rPr lang="fr-CA" b="1" dirty="0" smtClean="0"/>
              <a:t>Le concept du jeu:</a:t>
            </a:r>
          </a:p>
          <a:p>
            <a:pPr lvl="2"/>
            <a:r>
              <a:rPr lang="fr-CA" sz="1500" dirty="0" smtClean="0"/>
              <a:t>L’histoire du jeu (bref résumé)</a:t>
            </a:r>
          </a:p>
          <a:p>
            <a:pPr lvl="2"/>
            <a:r>
              <a:rPr lang="fr-CA" sz="1500" dirty="0" smtClean="0"/>
              <a:t>Les différents </a:t>
            </a:r>
            <a:r>
              <a:rPr lang="fr-CA" sz="1500" dirty="0" err="1" smtClean="0"/>
              <a:t>gameplay</a:t>
            </a:r>
            <a:r>
              <a:rPr lang="fr-CA" sz="1500" dirty="0" smtClean="0"/>
              <a:t> utilisés,</a:t>
            </a:r>
          </a:p>
          <a:p>
            <a:pPr lvl="2"/>
            <a:r>
              <a:rPr lang="fr-CA" sz="1500" dirty="0" err="1" smtClean="0"/>
              <a:t>Etc</a:t>
            </a:r>
            <a:r>
              <a:rPr lang="fr-CA" sz="1500" dirty="0" smtClean="0"/>
              <a:t>…</a:t>
            </a:r>
          </a:p>
          <a:p>
            <a:pPr lvl="2">
              <a:buNone/>
            </a:pPr>
            <a:endParaRPr lang="fr-CA" sz="1500" b="1" dirty="0" smtClean="0"/>
          </a:p>
          <a:p>
            <a:pPr lvl="1"/>
            <a:r>
              <a:rPr lang="fr-CA" b="1" dirty="0" smtClean="0"/>
              <a:t>La Musique et les sons d’ambiance:</a:t>
            </a:r>
          </a:p>
          <a:p>
            <a:pPr marL="1149350" lvl="2" indent="-457200"/>
            <a:r>
              <a:rPr lang="fr-CA" sz="1500" dirty="0" smtClean="0"/>
              <a:t>Le style de musique,</a:t>
            </a:r>
          </a:p>
          <a:p>
            <a:pPr marL="1149350" lvl="2" indent="-457200"/>
            <a:r>
              <a:rPr lang="fr-CA" sz="1500" dirty="0" smtClean="0"/>
              <a:t>Les sons entendus,</a:t>
            </a:r>
          </a:p>
          <a:p>
            <a:pPr marL="1149350" lvl="2" indent="-457200"/>
            <a:r>
              <a:rPr lang="fr-CA" sz="1500" dirty="0" smtClean="0"/>
              <a:t>Si possible donner des exemples</a:t>
            </a:r>
          </a:p>
          <a:p>
            <a:pPr marL="1149350" lvl="2" indent="-457200"/>
            <a:r>
              <a:rPr lang="fr-CA" sz="1500" dirty="0" err="1" smtClean="0"/>
              <a:t>Etc</a:t>
            </a:r>
            <a:r>
              <a:rPr lang="fr-CA" sz="1500" dirty="0" smtClean="0"/>
              <a:t>…</a:t>
            </a:r>
          </a:p>
        </p:txBody>
      </p:sp>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sp>
        <p:nvSpPr>
          <p:cNvPr id="4" name="Content Placeholder 2"/>
          <p:cNvSpPr txBox="1">
            <a:spLocks/>
          </p:cNvSpPr>
          <p:nvPr/>
        </p:nvSpPr>
        <p:spPr>
          <a:xfrm>
            <a:off x="1099964" y="491707"/>
            <a:ext cx="7489070" cy="6089490"/>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800100" lvl="1" indent="-457200"/>
            <a:r>
              <a:rPr lang="fr-CA" b="1" dirty="0" smtClean="0"/>
              <a:t>Le </a:t>
            </a:r>
            <a:r>
              <a:rPr lang="fr-CA" b="1" dirty="0" err="1" smtClean="0"/>
              <a:t>Level</a:t>
            </a:r>
            <a:r>
              <a:rPr lang="fr-CA" b="1" dirty="0" smtClean="0"/>
              <a:t> Design:</a:t>
            </a:r>
          </a:p>
          <a:p>
            <a:pPr marL="1149350" lvl="2" indent="-457200"/>
            <a:r>
              <a:rPr lang="fr-CA" sz="1500" dirty="0" smtClean="0"/>
              <a:t>Le style visuel,</a:t>
            </a:r>
          </a:p>
          <a:p>
            <a:pPr marL="1149350" lvl="2" indent="-457200"/>
            <a:r>
              <a:rPr lang="fr-CA" sz="1500" dirty="0" smtClean="0"/>
              <a:t>Les éléments rencontrés,</a:t>
            </a:r>
          </a:p>
          <a:p>
            <a:pPr marL="1149350" lvl="2" indent="-457200"/>
            <a:r>
              <a:rPr lang="fr-CA" sz="1500" dirty="0" smtClean="0"/>
              <a:t>Les couleurs utilisées,</a:t>
            </a:r>
          </a:p>
          <a:p>
            <a:pPr marL="1149350" lvl="2" indent="-457200"/>
            <a:r>
              <a:rPr lang="fr-CA" sz="1500" dirty="0" smtClean="0"/>
              <a:t>Le type d’éclairage</a:t>
            </a:r>
          </a:p>
          <a:p>
            <a:pPr marL="1149350" lvl="2" indent="-457200"/>
            <a:r>
              <a:rPr lang="fr-CA" sz="1500" dirty="0" err="1" smtClean="0"/>
              <a:t>Etc</a:t>
            </a:r>
            <a:r>
              <a:rPr lang="fr-CA" sz="1500" dirty="0" smtClean="0"/>
              <a:t>…</a:t>
            </a:r>
          </a:p>
          <a:p>
            <a:pPr marL="1149350" lvl="2" indent="-457200">
              <a:buNone/>
            </a:pPr>
            <a:endParaRPr lang="fr-CA" dirty="0" smtClean="0"/>
          </a:p>
          <a:p>
            <a:pPr marL="800100" lvl="1" indent="-457200"/>
            <a:r>
              <a:rPr lang="fr-CA" b="1" dirty="0" smtClean="0"/>
              <a:t>Les Ennemis et les </a:t>
            </a:r>
            <a:r>
              <a:rPr lang="fr-CA" b="1" dirty="0" err="1" smtClean="0"/>
              <a:t>NPCs</a:t>
            </a:r>
            <a:r>
              <a:rPr lang="fr-CA" b="1" dirty="0" smtClean="0"/>
              <a:t>:</a:t>
            </a:r>
          </a:p>
          <a:p>
            <a:pPr marL="1149350" lvl="2" indent="-457200"/>
            <a:r>
              <a:rPr lang="fr-CA" sz="1500" dirty="0" smtClean="0"/>
              <a:t>Quels seront les ennemis?</a:t>
            </a:r>
          </a:p>
          <a:p>
            <a:pPr marL="1485900" lvl="3" indent="-457200"/>
            <a:r>
              <a:rPr lang="fr-CA" sz="1500" dirty="0" smtClean="0"/>
              <a:t>Que sont-ils?</a:t>
            </a:r>
          </a:p>
          <a:p>
            <a:pPr marL="1485900" lvl="3" indent="-457200"/>
            <a:r>
              <a:rPr lang="fr-CA" sz="1500" dirty="0" smtClean="0"/>
              <a:t>À quoi ressemblent-ils?</a:t>
            </a:r>
          </a:p>
          <a:p>
            <a:pPr marL="1485900" lvl="3" indent="-457200"/>
            <a:r>
              <a:rPr lang="fr-CA" sz="1500" dirty="0" smtClean="0"/>
              <a:t>Quelles sont ses motivations?</a:t>
            </a:r>
          </a:p>
          <a:p>
            <a:pPr marL="1485900" lvl="3" indent="-457200"/>
            <a:r>
              <a:rPr lang="fr-CA" sz="1500" dirty="0" smtClean="0"/>
              <a:t>Et combien seront rencontré?</a:t>
            </a:r>
          </a:p>
          <a:p>
            <a:pPr marL="1149350" lvl="2" indent="-457200"/>
            <a:r>
              <a:rPr lang="fr-CA" sz="1500" dirty="0" smtClean="0"/>
              <a:t>Qu’est-ce qui justifie leur présence dans votre niveau?</a:t>
            </a:r>
          </a:p>
          <a:p>
            <a:pPr marL="1149350" lvl="2" indent="-457200"/>
            <a:r>
              <a:rPr lang="fr-CA" sz="1500" dirty="0" smtClean="0"/>
              <a:t>Quelles sont ses réactions (AI)?</a:t>
            </a:r>
          </a:p>
          <a:p>
            <a:pPr marL="1149350" lvl="2" indent="-457200"/>
            <a:r>
              <a:rPr lang="fr-CA" sz="1500" dirty="0" err="1" smtClean="0"/>
              <a:t>Etc</a:t>
            </a:r>
            <a:r>
              <a:rPr lang="fr-CA" sz="1500" dirty="0" smtClean="0"/>
              <a:t>…</a:t>
            </a:r>
            <a:endParaRPr lang="fr-CA" sz="1500" dirty="0"/>
          </a:p>
        </p:txBody>
      </p:sp>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sp>
        <p:nvSpPr>
          <p:cNvPr id="4" name="Content Placeholder 2"/>
          <p:cNvSpPr txBox="1">
            <a:spLocks/>
          </p:cNvSpPr>
          <p:nvPr/>
        </p:nvSpPr>
        <p:spPr>
          <a:xfrm>
            <a:off x="1099964" y="491707"/>
            <a:ext cx="7489070" cy="6089490"/>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800100" lvl="1" indent="-457200"/>
            <a:r>
              <a:rPr lang="fr-CA" b="1" dirty="0" smtClean="0"/>
              <a:t>Le Contexte:</a:t>
            </a:r>
          </a:p>
          <a:p>
            <a:pPr marL="1149350" lvl="2" indent="-457200"/>
            <a:r>
              <a:rPr lang="fr-CA" sz="1500" dirty="0" smtClean="0"/>
              <a:t>Où se passe votre niveau?</a:t>
            </a:r>
          </a:p>
          <a:p>
            <a:pPr marL="1149350" lvl="2" indent="-457200"/>
            <a:r>
              <a:rPr lang="fr-CA" sz="1500" dirty="0" smtClean="0"/>
              <a:t>Et quand cela se </a:t>
            </a:r>
            <a:r>
              <a:rPr lang="fr-CA" sz="1500" dirty="0" err="1" smtClean="0"/>
              <a:t>passe-t’il</a:t>
            </a:r>
            <a:r>
              <a:rPr lang="fr-CA" sz="1500" dirty="0" smtClean="0"/>
              <a:t>?</a:t>
            </a:r>
          </a:p>
          <a:p>
            <a:pPr marL="1149350" lvl="2" indent="-457200"/>
            <a:r>
              <a:rPr lang="fr-CA" sz="1500" dirty="0" err="1" smtClean="0"/>
              <a:t>Etc</a:t>
            </a:r>
            <a:r>
              <a:rPr lang="fr-CA" sz="1500" dirty="0" smtClean="0"/>
              <a:t>…</a:t>
            </a:r>
          </a:p>
          <a:p>
            <a:pPr marL="1149350" lvl="2" indent="-457200">
              <a:buNone/>
            </a:pPr>
            <a:endParaRPr lang="fr-CA" sz="1500" dirty="0" smtClean="0"/>
          </a:p>
          <a:p>
            <a:pPr marL="800100" lvl="1" indent="-457200"/>
            <a:r>
              <a:rPr lang="fr-CA" b="1" dirty="0" smtClean="0"/>
              <a:t>Le Joueur:</a:t>
            </a:r>
          </a:p>
          <a:p>
            <a:pPr marL="1149350" lvl="2" indent="-457200"/>
            <a:r>
              <a:rPr lang="fr-CA" sz="1500" dirty="0" smtClean="0"/>
              <a:t>Quel type de joueur jouera à votre jeu,</a:t>
            </a:r>
          </a:p>
          <a:p>
            <a:pPr marL="1149350" lvl="2" indent="-457200"/>
            <a:r>
              <a:rPr lang="fr-CA" sz="1500" dirty="0" smtClean="0"/>
              <a:t>Quelles seront les moyens utilisés pour lui faire peur,</a:t>
            </a:r>
          </a:p>
          <a:p>
            <a:pPr marL="1149350" lvl="2" indent="-457200"/>
            <a:r>
              <a:rPr lang="fr-CA" sz="1500" dirty="0" err="1" smtClean="0"/>
              <a:t>Etc</a:t>
            </a:r>
            <a:r>
              <a:rPr lang="fr-CA" sz="1500" dirty="0" smtClean="0"/>
              <a:t>…</a:t>
            </a:r>
          </a:p>
          <a:p>
            <a:pPr lvl="1"/>
            <a:endParaRPr lang="fr-CA" dirty="0"/>
          </a:p>
        </p:txBody>
      </p:sp>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6" name="Image 5" descr="226_max.jpg"/>
          <p:cNvPicPr>
            <a:picLocks noChangeAspect="1"/>
          </p:cNvPicPr>
          <p:nvPr/>
        </p:nvPicPr>
        <p:blipFill>
          <a:blip r:embed="rId2" cstate="print"/>
          <a:stretch>
            <a:fillRect/>
          </a:stretch>
        </p:blipFill>
        <p:spPr>
          <a:xfrm>
            <a:off x="-508958" y="-89563"/>
            <a:ext cx="10118784" cy="7007257"/>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792345" cy="4110182"/>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dirty="0" smtClean="0"/>
              <a:t>Physiologiquement, elle peut affecter:</a:t>
            </a:r>
          </a:p>
          <a:p>
            <a:pPr lvl="1"/>
            <a:r>
              <a:rPr lang="fr-CA" dirty="0"/>
              <a:t>L</a:t>
            </a:r>
            <a:r>
              <a:rPr lang="fr-CA" dirty="0" smtClean="0"/>
              <a:t>e rythme cardiaque</a:t>
            </a:r>
            <a:endParaRPr lang="fr-CA" dirty="0"/>
          </a:p>
          <a:p>
            <a:pPr lvl="1"/>
            <a:r>
              <a:rPr lang="fr-CA" dirty="0"/>
              <a:t>L</a:t>
            </a:r>
            <a:r>
              <a:rPr lang="fr-CA" dirty="0" smtClean="0"/>
              <a:t>a pression sanguine</a:t>
            </a:r>
            <a:endParaRPr lang="fr-CA" dirty="0"/>
          </a:p>
          <a:p>
            <a:pPr lvl="1"/>
            <a:r>
              <a:rPr lang="fr-CA" dirty="0" smtClean="0"/>
              <a:t>Le rythme respiratoire </a:t>
            </a:r>
          </a:p>
          <a:p>
            <a:pPr lvl="1"/>
            <a:r>
              <a:rPr lang="fr-CA" dirty="0" smtClean="0"/>
              <a:t>Certaines hormones qui peuvent donner un petit « </a:t>
            </a:r>
            <a:r>
              <a:rPr lang="fr-CA" dirty="0" err="1" smtClean="0"/>
              <a:t>boost</a:t>
            </a:r>
            <a:r>
              <a:rPr lang="fr-CA" dirty="0" smtClean="0"/>
              <a:t> » d’adrénaline.</a:t>
            </a:r>
          </a:p>
          <a:p>
            <a:r>
              <a:rPr lang="fr-CA" b="1" dirty="0" smtClean="0"/>
              <a:t>Exemple: </a:t>
            </a:r>
          </a:p>
          <a:p>
            <a:pPr lvl="1">
              <a:spcBef>
                <a:spcPts val="1200"/>
              </a:spcBef>
            </a:pPr>
            <a:r>
              <a:rPr lang="fr-CA" dirty="0" smtClean="0"/>
              <a:t>Si la musique s’accélère, les battements du c</a:t>
            </a:r>
            <a:r>
              <a:rPr lang="fr-FR" dirty="0" err="1" smtClean="0"/>
              <a:t>œ</a:t>
            </a:r>
            <a:r>
              <a:rPr lang="fr-CA" dirty="0" err="1" smtClean="0"/>
              <a:t>ur</a:t>
            </a:r>
            <a:r>
              <a:rPr lang="fr-CA" dirty="0" smtClean="0"/>
              <a:t> accélèreront également. </a:t>
            </a:r>
          </a:p>
          <a:p>
            <a:pPr lvl="1"/>
            <a:r>
              <a:rPr lang="fr-CA" dirty="0" smtClean="0"/>
              <a:t>Si elle ralenti, ce sera pour laisser un moment de détente.</a:t>
            </a:r>
          </a:p>
        </p:txBody>
      </p:sp>
    </p:spTree>
    <p:extLst>
      <p:ext uri="{BB962C8B-B14F-4D97-AF65-F5344CB8AC3E}">
        <p14:creationId xmlns:p14="http://schemas.microsoft.com/office/powerpoint/2010/main" val="12923747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4" name="Image 3" descr="2244802-amnesia_2012_06_25_19_18_58_93.jpg"/>
          <p:cNvPicPr>
            <a:picLocks noChangeAspect="1"/>
          </p:cNvPicPr>
          <p:nvPr/>
        </p:nvPicPr>
        <p:blipFill>
          <a:blip r:embed="rId2" cstate="print"/>
          <a:stretch>
            <a:fillRect/>
          </a:stretch>
        </p:blipFill>
        <p:spPr>
          <a:xfrm>
            <a:off x="-1524001" y="-1"/>
            <a:ext cx="12391365" cy="6970143"/>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4" name="Image 3" descr="2244803-amnesia_2012_06_25_20_09_02_94.jpg"/>
          <p:cNvPicPr>
            <a:picLocks noChangeAspect="1"/>
          </p:cNvPicPr>
          <p:nvPr/>
        </p:nvPicPr>
        <p:blipFill>
          <a:blip r:embed="rId2" cstate="print"/>
          <a:stretch>
            <a:fillRect/>
          </a:stretch>
        </p:blipFill>
        <p:spPr>
          <a:xfrm>
            <a:off x="-1552755" y="-16175"/>
            <a:ext cx="12420120" cy="6986318"/>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7" name="Image 6" descr="SSdlc01.jpg"/>
          <p:cNvPicPr>
            <a:picLocks noChangeAspect="1"/>
          </p:cNvPicPr>
          <p:nvPr/>
        </p:nvPicPr>
        <p:blipFill>
          <a:blip r:embed="rId2" cstate="print"/>
          <a:stretch>
            <a:fillRect/>
          </a:stretch>
        </p:blipFill>
        <p:spPr>
          <a:xfrm>
            <a:off x="-1524000" y="0"/>
            <a:ext cx="12192000" cy="6858000"/>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947564" y="1588001"/>
            <a:ext cx="7489070" cy="484079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endParaRPr lang="fr-CA" dirty="0"/>
          </a:p>
        </p:txBody>
      </p:sp>
      <p:pic>
        <p:nvPicPr>
          <p:cNvPr id="4" name="Image 3" descr="outlast sceen 1.jpg"/>
          <p:cNvPicPr>
            <a:picLocks noChangeAspect="1"/>
          </p:cNvPicPr>
          <p:nvPr/>
        </p:nvPicPr>
        <p:blipFill>
          <a:blip r:embed="rId2" cstate="print"/>
          <a:stretch>
            <a:fillRect/>
          </a:stretch>
        </p:blipFill>
        <p:spPr>
          <a:xfrm>
            <a:off x="-1570009" y="-409755"/>
            <a:ext cx="11794035" cy="7371272"/>
          </a:xfrm>
          <a:prstGeom prst="rect">
            <a:avLst/>
          </a:prstGeom>
        </p:spPr>
      </p:pic>
    </p:spTree>
    <p:extLst>
      <p:ext uri="{BB962C8B-B14F-4D97-AF65-F5344CB8AC3E}">
        <p14:creationId xmlns:p14="http://schemas.microsoft.com/office/powerpoint/2010/main" val="2046579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792345" cy="4849091"/>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fr-CA" dirty="0"/>
              <a:t>Les éléments qui constituent la musique d’un jeu d’horreur sont variés, mais on retrouve souvent les mêmes instruments : </a:t>
            </a:r>
          </a:p>
          <a:p>
            <a:pPr lvl="1"/>
            <a:r>
              <a:rPr lang="fr-CA" dirty="0"/>
              <a:t>Piano, violons, cymbales et tambours.</a:t>
            </a:r>
            <a:endParaRPr lang="fr-CA" dirty="0" smtClean="0"/>
          </a:p>
          <a:p>
            <a:r>
              <a:rPr lang="fr-CA" dirty="0" smtClean="0"/>
              <a:t>Une </a:t>
            </a:r>
            <a:r>
              <a:rPr lang="fr-CA" dirty="0"/>
              <a:t>musique </a:t>
            </a:r>
            <a:r>
              <a:rPr lang="fr-CA" dirty="0" err="1" smtClean="0"/>
              <a:t>épeurante</a:t>
            </a:r>
            <a:r>
              <a:rPr lang="fr-CA" dirty="0" smtClean="0"/>
              <a:t> est généralement </a:t>
            </a:r>
            <a:r>
              <a:rPr lang="fr-CA" dirty="0"/>
              <a:t>stridente, rapide, quasi mélodique dans les phases d’actions, </a:t>
            </a:r>
            <a:endParaRPr lang="fr-CA" dirty="0" smtClean="0"/>
          </a:p>
          <a:p>
            <a:r>
              <a:rPr lang="fr-CA" dirty="0" smtClean="0"/>
              <a:t>Alors </a:t>
            </a:r>
            <a:r>
              <a:rPr lang="fr-CA" dirty="0"/>
              <a:t>qu’elle peut être désaccordée, lente, avec des battements de tambours réguliers lors des phases d’explorations. </a:t>
            </a:r>
            <a:endParaRPr lang="fr-CA" dirty="0" smtClean="0"/>
          </a:p>
          <a:p>
            <a:r>
              <a:rPr lang="fr-CA" dirty="0" smtClean="0"/>
              <a:t>La </a:t>
            </a:r>
            <a:r>
              <a:rPr lang="fr-CA" dirty="0"/>
              <a:t>musique est souvent répétitive, afin de </a:t>
            </a:r>
            <a:r>
              <a:rPr lang="fr-CA" dirty="0" smtClean="0"/>
              <a:t>troubler et </a:t>
            </a:r>
            <a:r>
              <a:rPr lang="fr-CA" dirty="0"/>
              <a:t>stresser encore plus le joueur</a:t>
            </a:r>
            <a:r>
              <a:rPr lang="fr-CA" dirty="0" smtClean="0"/>
              <a:t>.</a:t>
            </a:r>
          </a:p>
          <a:p>
            <a:pPr lvl="1"/>
            <a:endParaRPr lang="fr-CA" dirty="0" smtClean="0"/>
          </a:p>
        </p:txBody>
      </p:sp>
    </p:spTree>
    <p:extLst>
      <p:ext uri="{BB962C8B-B14F-4D97-AF65-F5344CB8AC3E}">
        <p14:creationId xmlns:p14="http://schemas.microsoft.com/office/powerpoint/2010/main" val="2092429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fr-CA"/>
          </a:p>
        </p:txBody>
      </p:sp>
      <p:pic>
        <p:nvPicPr>
          <p:cNvPr id="7" name="Picture 6" descr="UDK_2014-01-06_21-25-18-90.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611717"/>
            <a:ext cx="9144000" cy="5143500"/>
          </a:xfrm>
          <a:prstGeom prst="rect">
            <a:avLst/>
          </a:prstGeom>
        </p:spPr>
      </p:pic>
      <p:pic>
        <p:nvPicPr>
          <p:cNvPr id="5" name="LockerHorrorMusi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270" y="6045200"/>
            <a:ext cx="812800" cy="812800"/>
          </a:xfrm>
          <a:prstGeom prst="rect">
            <a:avLst/>
          </a:prstGeom>
        </p:spPr>
      </p:pic>
      <p:pic>
        <p:nvPicPr>
          <p:cNvPr id="9" name="Picture 8" descr="841834-bigthumbnail.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332" y="2149475"/>
            <a:ext cx="4286250" cy="3219450"/>
          </a:xfrm>
          <a:prstGeom prst="rect">
            <a:avLst/>
          </a:prstGeom>
          <a:effectLst>
            <a:softEdge rad="647700"/>
          </a:effectLst>
        </p:spPr>
      </p:pic>
    </p:spTree>
    <p:extLst>
      <p:ext uri="{BB962C8B-B14F-4D97-AF65-F5344CB8AC3E}">
        <p14:creationId xmlns:p14="http://schemas.microsoft.com/office/powerpoint/2010/main" val="31509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077" fill="hold"/>
                                        <p:tgtEl>
                                          <p:spTgt spid="5"/>
                                        </p:tgtEl>
                                      </p:cBhvr>
                                    </p:cmd>
                                  </p:childTnLst>
                                </p:cTn>
                              </p:par>
                              <p:par>
                                <p:cTn id="7" presetID="6" presetClass="emph" presetSubtype="0" accel="50000" fill="hold" nodeType="withEffect">
                                  <p:stCondLst>
                                    <p:cond delay="0"/>
                                  </p:stCondLst>
                                  <p:childTnLst>
                                    <p:animScale>
                                      <p:cBhvr>
                                        <p:cTn id="8" dur="29000" fill="hold"/>
                                        <p:tgtEl>
                                          <p:spTgt spid="7"/>
                                        </p:tgtEl>
                                      </p:cBhvr>
                                      <p:by x="400000" y="400000"/>
                                    </p:animScale>
                                  </p:childTnLst>
                                </p:cTn>
                              </p:par>
                              <p:par>
                                <p:cTn id="9" presetID="1" presetClass="entr" presetSubtype="0" fill="hold" nodeType="withEffect">
                                  <p:stCondLst>
                                    <p:cond delay="29500"/>
                                  </p:stCondLst>
                                  <p:childTnLst>
                                    <p:set>
                                      <p:cBhvr>
                                        <p:cTn id="10" dur="1" fill="hold">
                                          <p:stCondLst>
                                            <p:cond delay="0"/>
                                          </p:stCondLst>
                                        </p:cTn>
                                        <p:tgtEl>
                                          <p:spTgt spid="9"/>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hildscream.mp3"/>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lumMod val="50000"/>
              <a:lumOff val="50000"/>
            </a:schemeClr>
          </a:solidFill>
        </p:spPr>
        <p:txBody>
          <a:bodyPr>
            <a:normAutofit/>
          </a:bodyPr>
          <a:lstStyle/>
          <a:p>
            <a:pPr lvl="0"/>
            <a:r>
              <a:rPr lang="fr-FR" sz="2500" b="1" cap="all" dirty="0" smtClean="0">
                <a:solidFill>
                  <a:schemeClr val="tx1"/>
                </a:solidFill>
              </a:rPr>
              <a:t>LE </a:t>
            </a:r>
            <a:r>
              <a:rPr lang="fr-FR" sz="2500" b="1" cap="all" dirty="0" err="1" smtClean="0">
                <a:solidFill>
                  <a:schemeClr val="tx1"/>
                </a:solidFill>
              </a:rPr>
              <a:t>level</a:t>
            </a:r>
            <a:r>
              <a:rPr lang="fr-FR" sz="2500" b="1" cap="all" dirty="0" smtClean="0">
                <a:solidFill>
                  <a:schemeClr val="tx1"/>
                </a:solidFill>
              </a:rPr>
              <a:t> design</a:t>
            </a:r>
            <a:endParaRPr lang="fr-CA" sz="2500" b="1" cap="all" dirty="0">
              <a:solidFill>
                <a:schemeClr val="tx1"/>
              </a:solidFill>
            </a:endParaRPr>
          </a:p>
        </p:txBody>
      </p:sp>
      <p:sp>
        <p:nvSpPr>
          <p:cNvPr id="4" name="Content Placeholder 2"/>
          <p:cNvSpPr txBox="1">
            <a:spLocks/>
          </p:cNvSpPr>
          <p:nvPr/>
        </p:nvSpPr>
        <p:spPr>
          <a:xfrm>
            <a:off x="947564" y="2119183"/>
            <a:ext cx="7792345" cy="2137545"/>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pPr marL="0" indent="0">
              <a:buNone/>
            </a:pPr>
            <a:r>
              <a:rPr lang="fr-CA" dirty="0" smtClean="0"/>
              <a:t>Le </a:t>
            </a:r>
            <a:r>
              <a:rPr lang="fr-CA" dirty="0" err="1" smtClean="0"/>
              <a:t>level</a:t>
            </a:r>
            <a:r>
              <a:rPr lang="fr-CA" dirty="0" smtClean="0"/>
              <a:t> design joue un rôle crucial pour la réussite d’un jeu d’horreur.</a:t>
            </a:r>
          </a:p>
          <a:p>
            <a:r>
              <a:rPr lang="fr-CA" dirty="0" smtClean="0"/>
              <a:t>Il </a:t>
            </a:r>
            <a:r>
              <a:rPr lang="fr-CA" dirty="0"/>
              <a:t>se doit d’être cohérent et assumé, de façon à ce que le joueur </a:t>
            </a:r>
            <a:r>
              <a:rPr lang="fr-CA" dirty="0" smtClean="0"/>
              <a:t>ne </a:t>
            </a:r>
            <a:r>
              <a:rPr lang="fr-CA" dirty="0"/>
              <a:t>se perde </a:t>
            </a:r>
            <a:r>
              <a:rPr lang="fr-CA" dirty="0" smtClean="0"/>
              <a:t>pas ou </a:t>
            </a:r>
            <a:r>
              <a:rPr lang="fr-CA" dirty="0"/>
              <a:t>ne s’affole </a:t>
            </a:r>
            <a:r>
              <a:rPr lang="fr-CA" dirty="0" smtClean="0"/>
              <a:t>pas</a:t>
            </a:r>
            <a:r>
              <a:rPr lang="fr-CA" dirty="0"/>
              <a:t> </a:t>
            </a:r>
            <a:r>
              <a:rPr lang="fr-CA" dirty="0" smtClean="0"/>
              <a:t>en tournant en rond.</a:t>
            </a:r>
          </a:p>
          <a:p>
            <a:r>
              <a:rPr lang="fr-CA" dirty="0" smtClean="0"/>
              <a:t>Pour éviter cela, le </a:t>
            </a:r>
            <a:r>
              <a:rPr lang="fr-CA" dirty="0" err="1" smtClean="0"/>
              <a:t>level</a:t>
            </a:r>
            <a:r>
              <a:rPr lang="fr-CA" dirty="0" smtClean="0"/>
              <a:t> design doit être impeccable </a:t>
            </a:r>
            <a:r>
              <a:rPr lang="fr-CA" dirty="0"/>
              <a:t>a</a:t>
            </a:r>
            <a:r>
              <a:rPr lang="fr-CA" dirty="0" smtClean="0"/>
              <a:t>u niveau graphique afin de rendre le jeu des plus crédibles.</a:t>
            </a:r>
            <a:r>
              <a:rPr lang="fr-CA" dirty="0"/>
              <a:t/>
            </a:r>
            <a:br>
              <a:rPr lang="fr-CA" dirty="0"/>
            </a:br>
            <a:endParaRPr lang="fr-CA" dirty="0"/>
          </a:p>
        </p:txBody>
      </p:sp>
    </p:spTree>
    <p:extLst>
      <p:ext uri="{BB962C8B-B14F-4D97-AF65-F5344CB8AC3E}">
        <p14:creationId xmlns:p14="http://schemas.microsoft.com/office/powerpoint/2010/main" val="1712898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947564" y="773545"/>
            <a:ext cx="7792345" cy="3483183"/>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fr-CA" dirty="0" smtClean="0"/>
              <a:t>Les meilleurs graphismes confèrent </a:t>
            </a:r>
            <a:r>
              <a:rPr lang="fr-CA" dirty="0"/>
              <a:t>une ambiance et un univers unique et complet </a:t>
            </a:r>
            <a:r>
              <a:rPr lang="fr-CA" dirty="0" smtClean="0"/>
              <a:t>à ce type de </a:t>
            </a:r>
            <a:r>
              <a:rPr lang="fr-CA" dirty="0"/>
              <a:t>jeu destiné à effrayer les joueurs.</a:t>
            </a:r>
          </a:p>
          <a:p>
            <a:pPr lvl="1"/>
            <a:r>
              <a:rPr lang="fr-CA" b="1" dirty="0"/>
              <a:t>Exemple: </a:t>
            </a:r>
          </a:p>
          <a:p>
            <a:pPr lvl="2"/>
            <a:r>
              <a:rPr lang="fr-CA" dirty="0"/>
              <a:t>Des ombres, remplissant une salle complète, donnent un sentiment oppressant. </a:t>
            </a:r>
          </a:p>
          <a:p>
            <a:pPr lvl="2"/>
            <a:r>
              <a:rPr lang="fr-CA" dirty="0"/>
              <a:t>Du brouillard, ajoute un sentiment de mystère et de peur.</a:t>
            </a:r>
            <a:endParaRPr lang="fr-CA" dirty="0" smtClean="0"/>
          </a:p>
          <a:p>
            <a:pPr marL="0" indent="0">
              <a:buNone/>
            </a:pPr>
            <a:r>
              <a:rPr lang="fr-CA" dirty="0" smtClean="0"/>
              <a:t>L’utilisation </a:t>
            </a:r>
            <a:r>
              <a:rPr lang="fr-CA" dirty="0"/>
              <a:t>de ces deux éléments ont un point positif, en plus de faire </a:t>
            </a:r>
            <a:r>
              <a:rPr lang="fr-CA" dirty="0" smtClean="0"/>
              <a:t>peur, ils </a:t>
            </a:r>
            <a:r>
              <a:rPr lang="fr-CA" b="1" dirty="0" smtClean="0"/>
              <a:t>permettent</a:t>
            </a:r>
            <a:r>
              <a:rPr lang="fr-CA" dirty="0" smtClean="0"/>
              <a:t> </a:t>
            </a:r>
            <a:r>
              <a:rPr lang="fr-CA" b="1" dirty="0" smtClean="0"/>
              <a:t>d’optimiser à la baisse la qualité des textures</a:t>
            </a:r>
            <a:r>
              <a:rPr lang="fr-CA" dirty="0" smtClean="0"/>
              <a:t> puisqu’ils masquent facilement les </a:t>
            </a:r>
            <a:r>
              <a:rPr lang="fr-CA" dirty="0"/>
              <a:t>faiblesses </a:t>
            </a:r>
            <a:r>
              <a:rPr lang="fr-CA" dirty="0" smtClean="0"/>
              <a:t>graphiques! </a:t>
            </a:r>
          </a:p>
          <a:p>
            <a:pPr marL="0" indent="0">
              <a:buNone/>
            </a:pPr>
            <a:r>
              <a:rPr lang="fr-CA" dirty="0" smtClean="0"/>
              <a:t>	(*ATTENTION AUX CONSOLES NEXT GEN...)</a:t>
            </a:r>
            <a:r>
              <a:rPr lang="fr-CA" dirty="0"/>
              <a:t/>
            </a:r>
            <a:br>
              <a:rPr lang="fr-CA" dirty="0"/>
            </a:br>
            <a:endParaRPr lang="fr-CA" dirty="0" smtClean="0"/>
          </a:p>
          <a:p>
            <a:endParaRPr lang="fr-CA" dirty="0" smtClean="0"/>
          </a:p>
        </p:txBody>
      </p:sp>
    </p:spTree>
    <p:extLst>
      <p:ext uri="{BB962C8B-B14F-4D97-AF65-F5344CB8AC3E}">
        <p14:creationId xmlns:p14="http://schemas.microsoft.com/office/powerpoint/2010/main" val="2396246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cept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erception">
      <a:majorFont>
        <a:latin typeface="Century Gothic"/>
        <a:ea typeface=""/>
        <a:cs typeface=""/>
        <a:font script="Jpan" typeface="メイリオ"/>
      </a:majorFont>
      <a:minorFont>
        <a:latin typeface="Century Gothic"/>
        <a:ea typeface=""/>
        <a:cs typeface=""/>
        <a:font script="Jpan" typeface="メイリオ"/>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Urban Pop.thmx</Template>
  <TotalTime>9974</TotalTime>
  <Words>2506</Words>
  <Application>Microsoft Office PowerPoint</Application>
  <PresentationFormat>Affichage à l'écran (4:3)</PresentationFormat>
  <Paragraphs>250</Paragraphs>
  <Slides>53</Slides>
  <Notes>18</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53</vt:i4>
      </vt:variant>
    </vt:vector>
  </HeadingPairs>
  <TitlesOfParts>
    <vt:vector size="59" baseType="lpstr">
      <vt:lpstr>Arial</vt:lpstr>
      <vt:lpstr>Calibri</vt:lpstr>
      <vt:lpstr>Century Gothic</vt:lpstr>
      <vt:lpstr>Wingdings</vt:lpstr>
      <vt:lpstr>Wingdings 2</vt:lpstr>
      <vt:lpstr>Perception</vt:lpstr>
      <vt:lpstr>LEVEL DESIGN</vt:lpstr>
      <vt:lpstr>Les Jeux d’action – DEUXième partie</vt:lpstr>
      <vt:lpstr>Ce qui défini Les JEUX D’HORREUR</vt:lpstr>
      <vt:lpstr>Présentation PowerPoint</vt:lpstr>
      <vt:lpstr>Présentation PowerPoint</vt:lpstr>
      <vt:lpstr>Présentation PowerPoint</vt:lpstr>
      <vt:lpstr>Présentation PowerPoint</vt:lpstr>
      <vt:lpstr>LE level design</vt:lpstr>
      <vt:lpstr>Présentation PowerPoint</vt:lpstr>
      <vt:lpstr>Présentation PowerPoint</vt:lpstr>
      <vt:lpstr>Le noir, pour les ombres et les ténèbres</vt:lpstr>
      <vt:lpstr>Le rouge, donne une ambiance oppressante et flippante</vt:lpstr>
      <vt:lpstr>Le jaune, donne une impression de saleté</vt:lpstr>
      <vt:lpstr>Le vert donne une impression de mystère et/ou trouble le joueur.</vt:lpstr>
      <vt:lpstr>Le bleu donne une impression de mystère et/ou trouble le joueur.</vt:lpstr>
      <vt:lpstr>Présentation PowerPoint</vt:lpstr>
      <vt:lpstr>Présentation PowerPoint</vt:lpstr>
      <vt:lpstr>Les ennemis et les NPC (PnJs)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contexte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Le JOUEUR</vt:lpstr>
      <vt:lpstr>Présentation PowerPoint</vt:lpstr>
      <vt:lpstr>Présentation PowerPoint</vt:lpstr>
      <vt:lpstr>Présentation PowerPoint</vt:lpstr>
      <vt:lpstr>Présentation PowerPoint</vt:lpstr>
      <vt:lpstr>Présentation PowerPoint</vt:lpstr>
      <vt:lpstr>Travail d’équipe en classe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 la fonction de travail</dc:title>
  <dc:creator>Frédéric Émel Carpentier</dc:creator>
  <cp:lastModifiedBy>College Bart</cp:lastModifiedBy>
  <cp:revision>751</cp:revision>
  <dcterms:created xsi:type="dcterms:W3CDTF">2013-05-26T22:47:44Z</dcterms:created>
  <dcterms:modified xsi:type="dcterms:W3CDTF">2015-06-23T23:46:45Z</dcterms:modified>
</cp:coreProperties>
</file>